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84"/>
  </p:notesMasterIdLst>
  <p:sldIdLst>
    <p:sldId id="277" r:id="rId2"/>
    <p:sldId id="257" r:id="rId3"/>
    <p:sldId id="262" r:id="rId4"/>
    <p:sldId id="260" r:id="rId5"/>
    <p:sldId id="278" r:id="rId6"/>
    <p:sldId id="279" r:id="rId7"/>
    <p:sldId id="280" r:id="rId8"/>
    <p:sldId id="281" r:id="rId9"/>
    <p:sldId id="282" r:id="rId10"/>
    <p:sldId id="283" r:id="rId11"/>
    <p:sldId id="284" r:id="rId12"/>
    <p:sldId id="286"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26" r:id="rId41"/>
    <p:sldId id="316" r:id="rId42"/>
    <p:sldId id="317" r:id="rId43"/>
    <p:sldId id="318" r:id="rId44"/>
    <p:sldId id="319" r:id="rId45"/>
    <p:sldId id="320" r:id="rId46"/>
    <p:sldId id="321" r:id="rId47"/>
    <p:sldId id="323" r:id="rId48"/>
    <p:sldId id="325" r:id="rId49"/>
    <p:sldId id="327" r:id="rId50"/>
    <p:sldId id="328" r:id="rId51"/>
    <p:sldId id="329" r:id="rId52"/>
    <p:sldId id="330" r:id="rId53"/>
    <p:sldId id="331" r:id="rId54"/>
    <p:sldId id="332" r:id="rId55"/>
    <p:sldId id="334" r:id="rId56"/>
    <p:sldId id="333"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261" r:id="rId75"/>
    <p:sldId id="268" r:id="rId76"/>
    <p:sldId id="266" r:id="rId77"/>
    <p:sldId id="270" r:id="rId78"/>
    <p:sldId id="271" r:id="rId79"/>
    <p:sldId id="272" r:id="rId80"/>
    <p:sldId id="273" r:id="rId81"/>
    <p:sldId id="274" r:id="rId82"/>
    <p:sldId id="276"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158" autoAdjust="0"/>
    <p:restoredTop sz="63482" autoAdjust="0"/>
  </p:normalViewPr>
  <p:slideViewPr>
    <p:cSldViewPr snapToGrid="0">
      <p:cViewPr varScale="1">
        <p:scale>
          <a:sx n="43" d="100"/>
          <a:sy n="43" d="100"/>
        </p:scale>
        <p:origin x="19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12C58-F29E-48E6-84E6-6B6255E6F1FC}" type="datetimeFigureOut">
              <a:rPr lang="en-GB" smtClean="0"/>
              <a:t>12/11/2023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3F468-66D6-41BE-A261-8ADDC29349FC}" type="slidenum">
              <a:rPr lang="en-GB" smtClean="0"/>
              <a:t>‹#›</a:t>
            </a:fld>
            <a:endParaRPr lang="en-GB"/>
          </a:p>
        </p:txBody>
      </p:sp>
    </p:spTree>
    <p:extLst>
      <p:ext uri="{BB962C8B-B14F-4D97-AF65-F5344CB8AC3E}">
        <p14:creationId xmlns:p14="http://schemas.microsoft.com/office/powerpoint/2010/main" val="227156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rigpawiki.org/index.php?title=Mirror-like_wisdom" TargetMode="External"/><Relationship Id="rId7" Type="http://schemas.openxmlformats.org/officeDocument/2006/relationships/hyperlink" Target="https://www.rigpawiki.org/index.php?title=All-accomplishing_wisdom"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www.rigpawiki.org/index.php?title=Wisdom_of_discernment" TargetMode="External"/><Relationship Id="rId5" Type="http://schemas.openxmlformats.org/officeDocument/2006/relationships/hyperlink" Target="https://www.rigpawiki.org/index.php?title=Wisdom_of_dharmadhatu" TargetMode="External"/><Relationship Id="rId4" Type="http://schemas.openxmlformats.org/officeDocument/2006/relationships/hyperlink" Target="https://www.rigpawiki.org/index.php?title=Wisdom_of_equalit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all seek perfection in this life by searching for happiness. This is usually done through our senses – craving for external gratification. Deity practice is the same search but recognizes that genuine perfection can only be achieved through the spiritual manifestation of our inner selves</a:t>
            </a:r>
            <a:r>
              <a:rPr lang="en-US"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Einstein talks of our physical manifestation as “matter whose vibration has been so lowered as to be perceptible to the senses. Matter is spirit reduced to the point of visibility. There is no matter.” In deity practice we are generating and expanding a higher vibration of our energy .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can recognize that all the external of life are there for simple survival and comfort, not as means to perfecting our lives or giving our lives meaning, then we can deeply engage with the mystical practices of meeting and becoming deities ourselves. We generate our purest forms – devoid of the destructive emotions as described in the eight fears. Our fears are insecurities that manifest as destructive emotions. So we take refuge in a superior being who has been there and got the tee shirt and practice becoming that energy form.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Einstein </a:t>
            </a:r>
            <a:r>
              <a:rPr lang="en-US" sz="1200" kern="1200" dirty="0" smtClean="0">
                <a:solidFill>
                  <a:schemeClr val="tx1"/>
                </a:solidFill>
                <a:effectLst/>
                <a:latin typeface="+mn-lt"/>
                <a:ea typeface="+mn-ea"/>
                <a:cs typeface="+mn-cs"/>
              </a:rPr>
              <a:t>went on to say “ energy cannot be created or destroyed. It can only be changed from one form to another</a:t>
            </a:r>
            <a:r>
              <a:rPr lang="en-US"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Making contact with a superior being and manifesting those qualities in ourselves is the path to perfection.</a:t>
            </a:r>
            <a:endParaRPr lang="en-GB"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Story of Tara</a:t>
            </a:r>
            <a:endParaRPr lang="en-GB"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most popular deity due to the story about her miraculous birth</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Mother of all the </a:t>
            </a:r>
            <a:r>
              <a:rPr lang="en-US" sz="1200" kern="1200" dirty="0" err="1" smtClean="0">
                <a:solidFill>
                  <a:schemeClr val="tx1"/>
                </a:solidFill>
                <a:effectLst/>
                <a:latin typeface="+mn-lt"/>
                <a:ea typeface="+mn-ea"/>
                <a:cs typeface="+mn-cs"/>
              </a:rPr>
              <a:t>buddhas</a:t>
            </a:r>
            <a:r>
              <a:rPr lang="en-US" sz="1200" kern="1200" dirty="0" smtClean="0">
                <a:solidFill>
                  <a:schemeClr val="tx1"/>
                </a:solidFill>
                <a:effectLst/>
                <a:latin typeface="+mn-lt"/>
                <a:ea typeface="+mn-ea"/>
                <a:cs typeface="+mn-cs"/>
              </a:rPr>
              <a:t> embodying the active principle of compassion helping all beings on the path to enlightenment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Two stories, both mystical. </a:t>
            </a:r>
            <a:endParaRPr lang="en-GB"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Aeons</a:t>
            </a:r>
            <a:r>
              <a:rPr lang="en-US" sz="1200" kern="1200" dirty="0" smtClean="0">
                <a:solidFill>
                  <a:schemeClr val="tx1"/>
                </a:solidFill>
                <a:effectLst/>
                <a:latin typeface="+mn-lt"/>
                <a:ea typeface="+mn-ea"/>
                <a:cs typeface="+mn-cs"/>
              </a:rPr>
              <a:t> ago she was Princess </a:t>
            </a:r>
            <a:r>
              <a:rPr lang="en-US" sz="1200" kern="1200" dirty="0" err="1" smtClean="0">
                <a:solidFill>
                  <a:schemeClr val="tx1"/>
                </a:solidFill>
                <a:effectLst/>
                <a:latin typeface="+mn-lt"/>
                <a:ea typeface="+mn-ea"/>
                <a:cs typeface="+mn-cs"/>
              </a:rPr>
              <a:t>Jnanachandra</a:t>
            </a:r>
            <a:r>
              <a:rPr lang="en-US" sz="1200" kern="1200" dirty="0" smtClean="0">
                <a:solidFill>
                  <a:schemeClr val="tx1"/>
                </a:solidFill>
                <a:effectLst/>
                <a:latin typeface="+mn-lt"/>
                <a:ea typeface="+mn-ea"/>
                <a:cs typeface="+mn-cs"/>
              </a:rPr>
              <a:t> (Wisdom Moon), who served and revered Buddha </a:t>
            </a:r>
            <a:r>
              <a:rPr lang="en-US" sz="1200" kern="1200" dirty="0" err="1" smtClean="0">
                <a:solidFill>
                  <a:schemeClr val="tx1"/>
                </a:solidFill>
                <a:effectLst/>
                <a:latin typeface="+mn-lt"/>
                <a:ea typeface="+mn-ea"/>
                <a:cs typeface="+mn-cs"/>
              </a:rPr>
              <a:t>Dunbubhishvara</a:t>
            </a:r>
            <a:r>
              <a:rPr lang="en-US" sz="1200" kern="1200" dirty="0" smtClean="0">
                <a:solidFill>
                  <a:schemeClr val="tx1"/>
                </a:solidFill>
                <a:effectLst/>
                <a:latin typeface="+mn-lt"/>
                <a:ea typeface="+mn-ea"/>
                <a:cs typeface="+mn-cs"/>
              </a:rPr>
              <a:t> (Drum Sound)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day a monk approached her and told her that if she was serious about becoming enlightened she needed to pray to be reborn a male in her next lifetime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She replied: “There is no such thing as a man or woman as there is no such things as self. This bondage to male and female is hollow. I wish to serve the aims of sentient beings until this world is emptied out, with nothing but the form of a woman”.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She then took a vow that she would always manifest as a female.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Her miraculous birth – a myth -  took place when </a:t>
            </a:r>
            <a:r>
              <a:rPr lang="en-US" sz="1200" kern="1200" dirty="0" err="1" smtClean="0">
                <a:solidFill>
                  <a:schemeClr val="tx1"/>
                </a:solidFill>
                <a:effectLst/>
                <a:latin typeface="+mn-lt"/>
                <a:ea typeface="+mn-ea"/>
                <a:cs typeface="+mn-cs"/>
              </a:rPr>
              <a:t>Avalokitesvara</a:t>
            </a:r>
            <a:r>
              <a:rPr lang="en-US" sz="1200" kern="1200" dirty="0" smtClean="0">
                <a:solidFill>
                  <a:schemeClr val="tx1"/>
                </a:solidFill>
                <a:effectLst/>
                <a:latin typeface="+mn-lt"/>
                <a:ea typeface="+mn-ea"/>
                <a:cs typeface="+mn-cs"/>
              </a:rPr>
              <a:t> went to Tibet to bring the dharma to where no previous Buddha dared to go.</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 worked for many </a:t>
            </a:r>
            <a:r>
              <a:rPr lang="en-US" sz="1200" kern="1200" dirty="0" err="1" smtClean="0">
                <a:solidFill>
                  <a:schemeClr val="tx1"/>
                </a:solidFill>
                <a:effectLst/>
                <a:latin typeface="+mn-lt"/>
                <a:ea typeface="+mn-ea"/>
                <a:cs typeface="+mn-cs"/>
              </a:rPr>
              <a:t>aeons</a:t>
            </a:r>
            <a:r>
              <a:rPr lang="en-US" sz="1200" kern="1200" dirty="0" smtClean="0">
                <a:solidFill>
                  <a:schemeClr val="tx1"/>
                </a:solidFill>
                <a:effectLst/>
                <a:latin typeface="+mn-lt"/>
                <a:ea typeface="+mn-ea"/>
                <a:cs typeface="+mn-cs"/>
              </a:rPr>
              <a:t> but then looked around and cried at the futility of his work. His tears fell to the ground and two lotuses sprang up. Tara manifested on each and vowed to help him. Green Tara on the right as the principle of active compassion and white Tara on his left whose practice overcomes illness and extends one’s life span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Tara Practice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Tara can be </a:t>
            </a:r>
            <a:r>
              <a:rPr lang="en-US" sz="1200" kern="1200" dirty="0" err="1" smtClean="0">
                <a:solidFill>
                  <a:schemeClr val="tx1"/>
                </a:solidFill>
                <a:effectLst/>
                <a:latin typeface="+mn-lt"/>
                <a:ea typeface="+mn-ea"/>
                <a:cs typeface="+mn-cs"/>
              </a:rPr>
              <a:t>practised</a:t>
            </a:r>
            <a:r>
              <a:rPr lang="en-US" sz="1200" kern="1200" dirty="0" smtClean="0">
                <a:solidFill>
                  <a:schemeClr val="tx1"/>
                </a:solidFill>
                <a:effectLst/>
                <a:latin typeface="+mn-lt"/>
                <a:ea typeface="+mn-ea"/>
                <a:cs typeface="+mn-cs"/>
              </a:rPr>
              <a:t> in many ways. For example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Kriya yoga </a:t>
            </a:r>
            <a:r>
              <a:rPr lang="en-US" sz="1200" kern="1200" dirty="0" smtClean="0">
                <a:solidFill>
                  <a:schemeClr val="tx1"/>
                </a:solidFill>
                <a:effectLst/>
                <a:latin typeface="+mn-lt"/>
                <a:ea typeface="+mn-ea"/>
                <a:cs typeface="+mn-cs"/>
              </a:rPr>
              <a:t>emphasizes external devotion – Tara is a Buddha and I will make offerings to her and requests for protection</a:t>
            </a:r>
            <a:endParaRPr lang="en-GB"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Charya</a:t>
            </a:r>
            <a:r>
              <a:rPr lang="en-US" sz="1200" b="1" kern="1200" dirty="0" smtClean="0">
                <a:solidFill>
                  <a:schemeClr val="tx1"/>
                </a:solidFill>
                <a:effectLst/>
                <a:latin typeface="+mn-lt"/>
                <a:ea typeface="+mn-ea"/>
                <a:cs typeface="+mn-cs"/>
              </a:rPr>
              <a:t> yoga </a:t>
            </a:r>
            <a:r>
              <a:rPr lang="en-US" sz="1200" kern="1200" dirty="0" smtClean="0">
                <a:solidFill>
                  <a:schemeClr val="tx1"/>
                </a:solidFill>
                <a:effectLst/>
                <a:latin typeface="+mn-lt"/>
                <a:ea typeface="+mn-ea"/>
                <a:cs typeface="+mn-cs"/>
              </a:rPr>
              <a:t>encourages both external and internal practices - Tara exists and if I generate her qualities I too can become like her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1</a:t>
            </a:fld>
            <a:endParaRPr lang="en-GB"/>
          </a:p>
        </p:txBody>
      </p:sp>
    </p:spTree>
    <p:extLst>
      <p:ext uri="{BB962C8B-B14F-4D97-AF65-F5344CB8AC3E}">
        <p14:creationId xmlns:p14="http://schemas.microsoft.com/office/powerpoint/2010/main" val="268911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5. Tara Proclaiming Hum</a:t>
            </a:r>
          </a:p>
          <a:p>
            <a:pPr marL="171450" indent="-171450">
              <a:buFont typeface="Arial" panose="020B0604020202020204" pitchFamily="34" charset="0"/>
              <a:buChar char="•"/>
            </a:pPr>
            <a:r>
              <a:rPr lang="en-GB" b="0" dirty="0" smtClean="0"/>
              <a:t>Deeper shade of orange/yellow</a:t>
            </a:r>
          </a:p>
          <a:p>
            <a:pPr marL="171450" indent="-171450">
              <a:buFont typeface="Arial" panose="020B0604020202020204" pitchFamily="34" charset="0"/>
              <a:buChar char="•"/>
            </a:pPr>
            <a:r>
              <a:rPr lang="en-GB" b="0" dirty="0" smtClean="0"/>
              <a:t>Her right hand – vase – holds nectar that overwhelms others</a:t>
            </a:r>
          </a:p>
          <a:p>
            <a:pPr marL="171450" indent="-171450">
              <a:buFont typeface="Arial" panose="020B0604020202020204" pitchFamily="34" charset="0"/>
              <a:buChar char="•"/>
            </a:pPr>
            <a:r>
              <a:rPr lang="en-GB" b="0" dirty="0" smtClean="0"/>
              <a:t>Those who drink her nectar have no choice but to follow her</a:t>
            </a:r>
          </a:p>
          <a:p>
            <a:pPr marL="171450" indent="-171450">
              <a:buFont typeface="Arial" panose="020B0604020202020204" pitchFamily="34" charset="0"/>
              <a:buChar char="•"/>
            </a:pPr>
            <a:r>
              <a:rPr lang="en-GB" b="0" dirty="0" smtClean="0"/>
              <a:t>Prayers and devotion to this Tara can function as a magnet that attracts men and women</a:t>
            </a:r>
          </a:p>
          <a:p>
            <a:pPr marL="171450" indent="-171450">
              <a:buFont typeface="Arial" panose="020B0604020202020204" pitchFamily="34" charset="0"/>
              <a:buChar char="•"/>
            </a:pPr>
            <a:r>
              <a:rPr lang="en-GB" b="0" dirty="0" smtClean="0"/>
              <a:t>The sounds of TUTTARA and HUM radiate throughout the seven realms of existence: hell, hungry ghosts, animals, humans, gods of the form realms both devas and </a:t>
            </a:r>
            <a:r>
              <a:rPr lang="en-GB" b="0" dirty="0" err="1" smtClean="0"/>
              <a:t>asuras</a:t>
            </a:r>
            <a:r>
              <a:rPr lang="en-GB" b="0" dirty="0" smtClean="0"/>
              <a:t> (jealous gods and less jealous gods) and gods of the formless realms</a:t>
            </a:r>
          </a:p>
          <a:p>
            <a:pPr marL="171450" indent="-171450">
              <a:buFont typeface="Arial" panose="020B0604020202020204" pitchFamily="34" charset="0"/>
              <a:buChar char="•"/>
            </a:pPr>
            <a:r>
              <a:rPr lang="en-GB" b="0" dirty="0" smtClean="0"/>
              <a:t>She has the power to rescue all beings from all realms of desire, direction and space</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10</a:t>
            </a:fld>
            <a:endParaRPr lang="en-GB"/>
          </a:p>
        </p:txBody>
      </p:sp>
    </p:spTree>
    <p:extLst>
      <p:ext uri="{BB962C8B-B14F-4D97-AF65-F5344CB8AC3E}">
        <p14:creationId xmlns:p14="http://schemas.microsoft.com/office/powerpoint/2010/main" val="142303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r>
              <a:rPr lang="en-GB" b="1" dirty="0" smtClean="0"/>
              <a:t>6. Tara – Victorious over the Three Worlds</a:t>
            </a:r>
          </a:p>
          <a:p>
            <a:pPr marL="171450" indent="-171450">
              <a:buFont typeface="Arial" panose="020B0604020202020204" pitchFamily="34" charset="0"/>
              <a:buChar char="•"/>
            </a:pPr>
            <a:r>
              <a:rPr lang="en-GB" b="0" dirty="0" smtClean="0"/>
              <a:t>Slightly wrathful</a:t>
            </a:r>
          </a:p>
          <a:p>
            <a:pPr marL="171450" indent="-171450">
              <a:buFont typeface="Arial" panose="020B0604020202020204" pitchFamily="34" charset="0"/>
              <a:buChar char="•"/>
            </a:pPr>
            <a:r>
              <a:rPr lang="en-GB" b="0" dirty="0" smtClean="0"/>
              <a:t>Dark red</a:t>
            </a:r>
          </a:p>
          <a:p>
            <a:pPr marL="171450" indent="-171450">
              <a:buFont typeface="Arial" panose="020B0604020202020204" pitchFamily="34" charset="0"/>
              <a:buChar char="•"/>
            </a:pPr>
            <a:r>
              <a:rPr lang="en-GB" b="0" dirty="0" smtClean="0"/>
              <a:t>Subdues spirits and disperses those who cannot be overcome</a:t>
            </a:r>
          </a:p>
          <a:p>
            <a:pPr marL="171450" indent="-171450">
              <a:buFont typeface="Arial" panose="020B0604020202020204" pitchFamily="34" charset="0"/>
              <a:buChar char="•"/>
            </a:pPr>
            <a:r>
              <a:rPr lang="en-GB" b="0" dirty="0" smtClean="0"/>
              <a:t>Holds nectar that subdues demons and harmful spirits</a:t>
            </a:r>
          </a:p>
          <a:p>
            <a:pPr marL="171450" indent="-171450">
              <a:buFont typeface="Arial" panose="020B0604020202020204" pitchFamily="34" charset="0"/>
              <a:buChar char="•"/>
            </a:pPr>
            <a:r>
              <a:rPr lang="en-GB" b="0" dirty="0" smtClean="0"/>
              <a:t>The worldly gods such as Brahma, etc. all pay homage to her </a:t>
            </a:r>
          </a:p>
          <a:p>
            <a:pPr marL="171450" indent="-171450">
              <a:buFont typeface="Arial" panose="020B0604020202020204" pitchFamily="34" charset="0"/>
              <a:buChar char="•"/>
            </a:pPr>
            <a:r>
              <a:rPr lang="en-GB" b="0" dirty="0" smtClean="0"/>
              <a:t>Also the spirit realms – </a:t>
            </a:r>
            <a:r>
              <a:rPr lang="en-GB" b="0" dirty="0" err="1" smtClean="0"/>
              <a:t>yakshas</a:t>
            </a:r>
            <a:r>
              <a:rPr lang="en-GB" b="0" dirty="0" smtClean="0"/>
              <a:t> are male nature spirits who can be good or bad, </a:t>
            </a:r>
            <a:r>
              <a:rPr lang="en-GB" b="0" dirty="0" err="1" smtClean="0"/>
              <a:t>gandharvas</a:t>
            </a:r>
            <a:r>
              <a:rPr lang="en-GB" b="0" dirty="0" smtClean="0"/>
              <a:t> are musical beings with animal heads  </a:t>
            </a:r>
          </a:p>
          <a:p>
            <a:pPr marL="171450" indent="-171450">
              <a:buFont typeface="Arial" panose="020B0604020202020204" pitchFamily="34" charset="0"/>
              <a:buChar char="•"/>
            </a:pPr>
            <a:endParaRPr lang="en-GB" b="0" dirty="0" smtClean="0"/>
          </a:p>
          <a:p>
            <a:pPr marL="0" indent="0">
              <a:buFont typeface="Arial" panose="020B0604020202020204" pitchFamily="34" charset="0"/>
              <a:buNone/>
            </a:pPr>
            <a:r>
              <a:rPr lang="en-GB" b="0" dirty="0" smtClean="0"/>
              <a:t>A few words about the different kinds of emanations. We praise her by way of her story in the first “Swift Heroic Tara” and then from the second to the seventh we</a:t>
            </a:r>
            <a:r>
              <a:rPr lang="en-GB" b="0" baseline="0" dirty="0" smtClean="0"/>
              <a:t> praise her by way of her peaceful enjoyment body aspect. You will remember from the refuge day that we call these enjoyment bodies the </a:t>
            </a:r>
            <a:r>
              <a:rPr lang="en-GB" b="0" baseline="0" dirty="0" err="1" smtClean="0"/>
              <a:t>sambodhakaya</a:t>
            </a:r>
            <a:r>
              <a:rPr lang="en-GB" b="0" baseline="0" dirty="0" smtClean="0"/>
              <a:t>. </a:t>
            </a:r>
          </a:p>
          <a:p>
            <a:pPr marL="0" indent="0">
              <a:buFont typeface="Arial" panose="020B0604020202020204" pitchFamily="34" charset="0"/>
              <a:buNone/>
            </a:pPr>
            <a:r>
              <a:rPr lang="en-GB" b="0" baseline="0" dirty="0" smtClean="0"/>
              <a:t>The 6</a:t>
            </a:r>
            <a:r>
              <a:rPr lang="en-GB" b="0" baseline="30000" dirty="0" smtClean="0"/>
              <a:t>th</a:t>
            </a:r>
            <a:r>
              <a:rPr lang="en-GB" b="0" baseline="0" dirty="0" smtClean="0"/>
              <a:t> Tara is slightly wrathful but still seen as peaceful.</a:t>
            </a:r>
          </a:p>
          <a:p>
            <a:pPr marL="0" indent="0">
              <a:buFont typeface="Arial" panose="020B0604020202020204" pitchFamily="34" charset="0"/>
              <a:buNone/>
            </a:pPr>
            <a:r>
              <a:rPr lang="en-GB" b="0" baseline="0" dirty="0" smtClean="0"/>
              <a:t> </a:t>
            </a:r>
            <a:endParaRPr lang="en-GB" b="0" dirty="0" smtClean="0"/>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11</a:t>
            </a:fld>
            <a:endParaRPr lang="en-GB"/>
          </a:p>
        </p:txBody>
      </p:sp>
    </p:spTree>
    <p:extLst>
      <p:ext uri="{BB962C8B-B14F-4D97-AF65-F5344CB8AC3E}">
        <p14:creationId xmlns:p14="http://schemas.microsoft.com/office/powerpoint/2010/main" val="204228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7. Tara Destroying Spells</a:t>
            </a:r>
          </a:p>
          <a:p>
            <a:pPr marL="171450" indent="-171450">
              <a:buFont typeface="Arial" panose="020B0604020202020204" pitchFamily="34" charset="0"/>
              <a:buChar char="•"/>
            </a:pPr>
            <a:r>
              <a:rPr lang="en-GB" b="0" dirty="0" smtClean="0"/>
              <a:t>Wrathful expression</a:t>
            </a:r>
          </a:p>
          <a:p>
            <a:pPr marL="171450" indent="-171450">
              <a:buFont typeface="Arial" panose="020B0604020202020204" pitchFamily="34" charset="0"/>
              <a:buChar char="•"/>
            </a:pPr>
            <a:r>
              <a:rPr lang="en-GB" b="0" dirty="0" smtClean="0"/>
              <a:t>Dark blue/black</a:t>
            </a:r>
          </a:p>
          <a:p>
            <a:pPr marL="171450" indent="-171450">
              <a:buFont typeface="Arial" panose="020B0604020202020204" pitchFamily="34" charset="0"/>
              <a:buChar char="•"/>
            </a:pPr>
            <a:r>
              <a:rPr lang="en-GB" b="0" dirty="0" smtClean="0"/>
              <a:t>Destroys with TRAD and PHAT all evil spells, sorcery and black magic</a:t>
            </a:r>
          </a:p>
          <a:p>
            <a:pPr marL="171450" indent="-171450">
              <a:buFont typeface="Arial" panose="020B0604020202020204" pitchFamily="34" charset="0"/>
              <a:buChar char="•"/>
            </a:pPr>
            <a:r>
              <a:rPr lang="en-GB" b="0" dirty="0" smtClean="0"/>
              <a:t>Sometimes she is shown surrounded by a garland of transcendental wisdom</a:t>
            </a:r>
          </a:p>
          <a:p>
            <a:pPr marL="171450" indent="-171450">
              <a:buFont typeface="Arial" panose="020B0604020202020204" pitchFamily="34" charset="0"/>
              <a:buChar char="•"/>
            </a:pPr>
            <a:r>
              <a:rPr lang="en-GB" b="0" dirty="0" smtClean="0"/>
              <a:t>The vase rescues all beings afflicted by fears and dangers</a:t>
            </a:r>
          </a:p>
          <a:p>
            <a:pPr marL="171450" indent="-171450">
              <a:buFont typeface="Arial" panose="020B0604020202020204" pitchFamily="34" charset="0"/>
              <a:buChar char="•"/>
            </a:pPr>
            <a:r>
              <a:rPr lang="en-GB" b="0" dirty="0" smtClean="0"/>
              <a:t>Her right leg is drawn</a:t>
            </a:r>
            <a:r>
              <a:rPr lang="en-GB" b="0" baseline="0" dirty="0" smtClean="0"/>
              <a:t> up which signifies her realisation of emptiness</a:t>
            </a:r>
          </a:p>
          <a:p>
            <a:pPr marL="171450" indent="-171450">
              <a:buFont typeface="Arial" panose="020B0604020202020204" pitchFamily="34" charset="0"/>
              <a:buChar char="•"/>
            </a:pPr>
            <a:r>
              <a:rPr lang="en-GB" b="0" baseline="0" dirty="0" smtClean="0"/>
              <a:t>Her extended left leg indicates her compassion</a:t>
            </a:r>
          </a:p>
          <a:p>
            <a:pPr marL="171450" indent="-171450">
              <a:buFont typeface="Arial" panose="020B0604020202020204" pitchFamily="34" charset="0"/>
              <a:buChar char="•"/>
            </a:pPr>
            <a:r>
              <a:rPr lang="en-GB" b="0" baseline="0" dirty="0" smtClean="0"/>
              <a:t>With both feet she tramples on the 3 worlds: below, above and in the middle</a:t>
            </a:r>
          </a:p>
          <a:p>
            <a:pPr marL="171450" indent="-171450">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This Tara is wrathful and begins the praise by way of her wrathful enjoyment body aspect. </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12</a:t>
            </a:fld>
            <a:endParaRPr lang="en-GB"/>
          </a:p>
        </p:txBody>
      </p:sp>
    </p:spTree>
    <p:extLst>
      <p:ext uri="{BB962C8B-B14F-4D97-AF65-F5344CB8AC3E}">
        <p14:creationId xmlns:p14="http://schemas.microsoft.com/office/powerpoint/2010/main" val="378285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8. Tara Destroying Demons</a:t>
            </a:r>
            <a:r>
              <a:rPr lang="en-GB" b="1" baseline="0" dirty="0" smtClean="0"/>
              <a:t> and Enemies</a:t>
            </a:r>
          </a:p>
          <a:p>
            <a:pPr marL="171450" indent="-171450">
              <a:buFont typeface="Arial" panose="020B0604020202020204" pitchFamily="34" charset="0"/>
              <a:buChar char="•"/>
            </a:pPr>
            <a:r>
              <a:rPr lang="en-GB" b="0" baseline="0" dirty="0" smtClean="0"/>
              <a:t>Dark red</a:t>
            </a:r>
          </a:p>
          <a:p>
            <a:pPr marL="171450" indent="-171450">
              <a:buFont typeface="Arial" panose="020B0604020202020204" pitchFamily="34" charset="0"/>
              <a:buChar char="•"/>
            </a:pPr>
            <a:r>
              <a:rPr lang="en-GB" b="0" baseline="0" dirty="0" smtClean="0"/>
              <a:t>Nectar destroys all foes</a:t>
            </a:r>
          </a:p>
          <a:p>
            <a:pPr marL="171450" indent="-171450">
              <a:buFont typeface="Arial" panose="020B0604020202020204" pitchFamily="34" charset="0"/>
              <a:buChar char="•"/>
            </a:pPr>
            <a:r>
              <a:rPr lang="en-GB" b="0" baseline="0" dirty="0" smtClean="0"/>
              <a:t>Wrathful expression</a:t>
            </a:r>
          </a:p>
          <a:p>
            <a:pPr marL="171450" indent="-171450">
              <a:buFont typeface="Arial" panose="020B0604020202020204" pitchFamily="34" charset="0"/>
              <a:buChar char="•"/>
            </a:pPr>
            <a:r>
              <a:rPr lang="en-GB" b="0" baseline="0" dirty="0" smtClean="0"/>
              <a:t>Destroys our mental afflictions (Mara’s Champions)</a:t>
            </a:r>
          </a:p>
          <a:p>
            <a:pPr marL="171450" indent="-171450">
              <a:buFont typeface="Arial" panose="020B0604020202020204" pitchFamily="34" charset="0"/>
              <a:buChar char="•"/>
            </a:pPr>
            <a:r>
              <a:rPr lang="en-GB" b="0" baseline="0" dirty="0" smtClean="0"/>
              <a:t>Removes all that obstructs the attainment of omniscient consciousness</a:t>
            </a:r>
            <a:endParaRPr lang="en-GB" b="0" dirty="0"/>
          </a:p>
        </p:txBody>
      </p:sp>
      <p:sp>
        <p:nvSpPr>
          <p:cNvPr id="4" name="Slide Number Placeholder 3"/>
          <p:cNvSpPr>
            <a:spLocks noGrp="1"/>
          </p:cNvSpPr>
          <p:nvPr>
            <p:ph type="sldNum" sz="quarter" idx="10"/>
          </p:nvPr>
        </p:nvSpPr>
        <p:spPr/>
        <p:txBody>
          <a:bodyPr/>
          <a:lstStyle/>
          <a:p>
            <a:fld id="{AC4BD9F0-C965-44EE-9241-799E581B10A6}" type="slidenum">
              <a:rPr lang="en-GB" smtClean="0"/>
              <a:t>13</a:t>
            </a:fld>
            <a:endParaRPr lang="en-GB"/>
          </a:p>
        </p:txBody>
      </p:sp>
    </p:spTree>
    <p:extLst>
      <p:ext uri="{BB962C8B-B14F-4D97-AF65-F5344CB8AC3E}">
        <p14:creationId xmlns:p14="http://schemas.microsoft.com/office/powerpoint/2010/main" val="73597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9. Tara of the Rosewood Forest</a:t>
            </a:r>
          </a:p>
          <a:p>
            <a:pPr marL="171450" indent="-171450">
              <a:buFont typeface="Arial" panose="020B0604020202020204" pitchFamily="34" charset="0"/>
              <a:buChar char="•"/>
            </a:pPr>
            <a:r>
              <a:rPr lang="en-GB" b="0" dirty="0" smtClean="0"/>
              <a:t>Protects in all lifetimes</a:t>
            </a:r>
          </a:p>
          <a:p>
            <a:pPr marL="171450" indent="-171450">
              <a:buFont typeface="Arial" panose="020B0604020202020204" pitchFamily="34" charset="0"/>
              <a:buChar char="•"/>
            </a:pPr>
            <a:r>
              <a:rPr lang="en-GB" b="0" dirty="0" smtClean="0"/>
              <a:t>White</a:t>
            </a:r>
          </a:p>
          <a:p>
            <a:pPr marL="171450" indent="-171450">
              <a:buFont typeface="Arial" panose="020B0604020202020204" pitchFamily="34" charset="0"/>
              <a:buChar char="•"/>
            </a:pPr>
            <a:r>
              <a:rPr lang="en-GB" b="0" dirty="0" smtClean="0"/>
              <a:t>Nectar liberates from fears</a:t>
            </a:r>
          </a:p>
          <a:p>
            <a:pPr marL="171450" indent="-171450">
              <a:buFont typeface="Arial" panose="020B0604020202020204" pitchFamily="34" charset="0"/>
              <a:buChar char="•"/>
            </a:pPr>
            <a:r>
              <a:rPr lang="en-GB" b="0" dirty="0" smtClean="0"/>
              <a:t>Left hand in gesture of 3 Jewels</a:t>
            </a:r>
          </a:p>
          <a:p>
            <a:pPr marL="171450" indent="-171450">
              <a:buFont typeface="Arial" panose="020B0604020202020204" pitchFamily="34" charset="0"/>
              <a:buChar char="•"/>
            </a:pPr>
            <a:r>
              <a:rPr lang="en-GB" b="0" dirty="0" smtClean="0"/>
              <a:t>Ring</a:t>
            </a:r>
            <a:r>
              <a:rPr lang="en-GB" b="0" baseline="0" dirty="0" smtClean="0"/>
              <a:t> finger and thumb pressing – union of method and wisdom</a:t>
            </a:r>
          </a:p>
          <a:p>
            <a:pPr marL="171450" indent="-171450">
              <a:buFont typeface="Arial" panose="020B0604020202020204" pitchFamily="34" charset="0"/>
              <a:buChar char="•"/>
            </a:pPr>
            <a:r>
              <a:rPr lang="en-GB" b="0" baseline="0" dirty="0" smtClean="0"/>
              <a:t>3 upright fingers symbolise the three jewels indicating her as a source of reliable refuge</a:t>
            </a:r>
          </a:p>
          <a:p>
            <a:pPr marL="171450" indent="-171450">
              <a:buFont typeface="Arial" panose="020B0604020202020204" pitchFamily="34" charset="0"/>
              <a:buChar char="•"/>
            </a:pPr>
            <a:r>
              <a:rPr lang="en-GB" b="0" baseline="0" dirty="0" smtClean="0"/>
              <a:t>Drawn on her palms are dharma wheels from which light emanates into all directions and outshines all other lights in the universe </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14</a:t>
            </a:fld>
            <a:endParaRPr lang="en-GB"/>
          </a:p>
        </p:txBody>
      </p:sp>
    </p:spTree>
    <p:extLst>
      <p:ext uri="{BB962C8B-B14F-4D97-AF65-F5344CB8AC3E}">
        <p14:creationId xmlns:p14="http://schemas.microsoft.com/office/powerpoint/2010/main" val="95080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10. Tara Dispelling All Sorrows</a:t>
            </a:r>
          </a:p>
          <a:p>
            <a:pPr marL="171450" indent="-171450">
              <a:buFont typeface="Arial" panose="020B0604020202020204" pitchFamily="34" charset="0"/>
              <a:buChar char="•"/>
            </a:pPr>
            <a:r>
              <a:rPr lang="en-GB" b="0" dirty="0" smtClean="0"/>
              <a:t>Red</a:t>
            </a:r>
          </a:p>
          <a:p>
            <a:pPr marL="171450" indent="-171450">
              <a:buFont typeface="Arial" panose="020B0604020202020204" pitchFamily="34" charset="0"/>
              <a:buChar char="•"/>
            </a:pPr>
            <a:r>
              <a:rPr lang="en-GB" b="0" dirty="0" smtClean="0"/>
              <a:t>Nectar destroys demons and distils the essence of enlightened power</a:t>
            </a:r>
          </a:p>
          <a:p>
            <a:pPr marL="171450" indent="-171450">
              <a:buFont typeface="Arial" panose="020B0604020202020204" pitchFamily="34" charset="0"/>
              <a:buChar char="•"/>
            </a:pPr>
            <a:r>
              <a:rPr lang="en-GB" b="0" dirty="0" smtClean="0"/>
              <a:t>Fulfils the wishes of all who have faith in her</a:t>
            </a:r>
          </a:p>
          <a:p>
            <a:pPr marL="171450" indent="-171450">
              <a:buFont typeface="Arial" panose="020B0604020202020204" pitchFamily="34" charset="0"/>
              <a:buChar char="•"/>
            </a:pPr>
            <a:r>
              <a:rPr lang="en-GB" b="0" dirty="0" smtClean="0"/>
              <a:t>Subdues those who don’t have faith, worldly gods and demons</a:t>
            </a:r>
          </a:p>
          <a:p>
            <a:pPr marL="171450" indent="-171450">
              <a:buFont typeface="Arial" panose="020B0604020202020204" pitchFamily="34" charset="0"/>
              <a:buChar char="•"/>
            </a:pPr>
            <a:r>
              <a:rPr lang="en-GB" b="0" dirty="0" smtClean="0"/>
              <a:t>Light rays emanate from her crown ornament and she laughs with TUTTARE because she brings joy and happiness</a:t>
            </a:r>
          </a:p>
          <a:p>
            <a:pPr marL="171450" indent="-171450">
              <a:buFont typeface="Arial" panose="020B0604020202020204" pitchFamily="34" charset="0"/>
              <a:buChar char="•"/>
            </a:pPr>
            <a:endParaRPr lang="en-GB" b="0" dirty="0" smtClean="0"/>
          </a:p>
          <a:p>
            <a:pPr marL="0" indent="0">
              <a:buFont typeface="Arial" panose="020B0604020202020204" pitchFamily="34" charset="0"/>
              <a:buNone/>
            </a:pPr>
            <a:r>
              <a:rPr lang="en-GB" b="0" dirty="0" smtClean="0"/>
              <a:t> </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15</a:t>
            </a:fld>
            <a:endParaRPr lang="en-GB"/>
          </a:p>
        </p:txBody>
      </p:sp>
    </p:spTree>
    <p:extLst>
      <p:ext uri="{BB962C8B-B14F-4D97-AF65-F5344CB8AC3E}">
        <p14:creationId xmlns:p14="http://schemas.microsoft.com/office/powerpoint/2010/main" val="32204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Kriya yoga emphasizes external devotion – Tara is a Buddha and I will make offerings to her and requests for protection</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Charya</a:t>
            </a:r>
            <a:r>
              <a:rPr lang="en-US" sz="1200" kern="1200" dirty="0" smtClean="0">
                <a:solidFill>
                  <a:schemeClr val="tx1"/>
                </a:solidFill>
                <a:effectLst/>
                <a:latin typeface="+mn-lt"/>
                <a:ea typeface="+mn-ea"/>
                <a:cs typeface="+mn-cs"/>
              </a:rPr>
              <a:t> yoga encourages both external and internal practices - Tara exists and if I generate her qualities I too can become like her</a:t>
            </a:r>
            <a:endParaRPr lang="en-GB" sz="1200" kern="1200" dirty="0" smtClean="0">
              <a:solidFill>
                <a:schemeClr val="tx1"/>
              </a:solidFill>
              <a:effectLst/>
              <a:latin typeface="+mn-lt"/>
              <a:ea typeface="+mn-ea"/>
              <a:cs typeface="+mn-cs"/>
            </a:endParaRPr>
          </a:p>
          <a:p>
            <a:endParaRPr lang="en-GB" b="1" dirty="0" smtClean="0"/>
          </a:p>
          <a:p>
            <a:endParaRPr lang="en-GB" b="1" dirty="0" smtClean="0"/>
          </a:p>
          <a:p>
            <a:r>
              <a:rPr lang="en-US" sz="1200" kern="1200" dirty="0" smtClean="0">
                <a:solidFill>
                  <a:schemeClr val="tx1"/>
                </a:solidFill>
                <a:effectLst/>
                <a:latin typeface="+mn-lt"/>
                <a:ea typeface="+mn-ea"/>
                <a:cs typeface="+mn-cs"/>
              </a:rPr>
              <a:t>Kriya yoga emphasizes external devotion – Tara is a Buddha and I will make offerings to her and requests for protection</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Charya</a:t>
            </a:r>
            <a:r>
              <a:rPr lang="en-US" sz="1200" kern="1200" dirty="0" smtClean="0">
                <a:solidFill>
                  <a:schemeClr val="tx1"/>
                </a:solidFill>
                <a:effectLst/>
                <a:latin typeface="+mn-lt"/>
                <a:ea typeface="+mn-ea"/>
                <a:cs typeface="+mn-cs"/>
              </a:rPr>
              <a:t> yoga encourages both external and internal practices - Tara exists and if I generate her qualities I too can become like her</a:t>
            </a:r>
            <a:endParaRPr lang="en-GB" sz="1200" kern="1200" dirty="0" smtClean="0">
              <a:solidFill>
                <a:schemeClr val="tx1"/>
              </a:solidFill>
              <a:effectLst/>
              <a:latin typeface="+mn-lt"/>
              <a:ea typeface="+mn-ea"/>
              <a:cs typeface="+mn-cs"/>
            </a:endParaRPr>
          </a:p>
          <a:p>
            <a:endParaRPr lang="en-GB" b="1" dirty="0" smtClean="0"/>
          </a:p>
          <a:p>
            <a:r>
              <a:rPr lang="en-GB" b="1" dirty="0" smtClean="0"/>
              <a:t>11. Tara Eliminating Destitution</a:t>
            </a:r>
          </a:p>
          <a:p>
            <a:pPr marL="171450" indent="-171450">
              <a:buFont typeface="Arial" panose="020B0604020202020204" pitchFamily="34" charset="0"/>
              <a:buChar char="•"/>
            </a:pPr>
            <a:r>
              <a:rPr lang="en-GB" b="0" dirty="0" smtClean="0"/>
              <a:t>Golden yellow</a:t>
            </a:r>
          </a:p>
          <a:p>
            <a:pPr marL="171450" indent="-171450">
              <a:buFont typeface="Arial" panose="020B0604020202020204" pitchFamily="34" charset="0"/>
              <a:buChar char="•"/>
            </a:pPr>
            <a:r>
              <a:rPr lang="en-GB" b="0" dirty="0" smtClean="0"/>
              <a:t>Nectar rescues all from destitution and poverty</a:t>
            </a:r>
          </a:p>
          <a:p>
            <a:pPr marL="171450" indent="-171450">
              <a:buFont typeface="Arial" panose="020B0604020202020204" pitchFamily="34" charset="0"/>
              <a:buChar char="•"/>
            </a:pPr>
            <a:r>
              <a:rPr lang="en-GB" b="0" dirty="0" smtClean="0"/>
              <a:t>Especially the destitution of lack of dharma, wisdom and compassion</a:t>
            </a:r>
          </a:p>
          <a:p>
            <a:pPr marL="171450" indent="-171450">
              <a:buFont typeface="Arial" panose="020B0604020202020204" pitchFamily="34" charset="0"/>
              <a:buChar char="•"/>
            </a:pPr>
            <a:r>
              <a:rPr lang="en-GB" b="0" dirty="0" smtClean="0"/>
              <a:t>The prayer says she’s shaking and frowning which she does in her wrathful aspect – she can make the whole world shake</a:t>
            </a:r>
          </a:p>
          <a:p>
            <a:pPr marL="171450" indent="-171450">
              <a:buFont typeface="Arial" panose="020B0604020202020204" pitchFamily="34" charset="0"/>
              <a:buChar char="•"/>
            </a:pPr>
            <a:r>
              <a:rPr lang="en-GB" b="0" dirty="0" smtClean="0"/>
              <a:t>HUM at her heart emanates countless hooks into the ten directions, invoking  and summoning all that is beneficial to one’s existence such as longevity, wealth and possessions</a:t>
            </a:r>
          </a:p>
          <a:p>
            <a:pPr marL="171450" indent="-171450">
              <a:buFont typeface="Arial" panose="020B0604020202020204" pitchFamily="34" charset="0"/>
              <a:buChar char="•"/>
            </a:pPr>
            <a:r>
              <a:rPr lang="en-GB" b="0" dirty="0" smtClean="0"/>
              <a:t>Once hooked she distributes to all destitute beings</a:t>
            </a:r>
          </a:p>
          <a:p>
            <a:pPr marL="171450" indent="-171450">
              <a:buFont typeface="Arial" panose="020B0604020202020204" pitchFamily="34" charset="0"/>
              <a:buChar char="•"/>
            </a:pPr>
            <a:r>
              <a:rPr lang="en-GB" b="0" dirty="0" smtClean="0"/>
              <a:t>3 levels of suffering: outer – financial problems and poverty; inner – one’s miserliness; secret – having no spiritual guidance</a:t>
            </a:r>
          </a:p>
          <a:p>
            <a:pPr marL="171450" indent="-171450">
              <a:buFont typeface="Arial" panose="020B0604020202020204" pitchFamily="34" charset="0"/>
              <a:buChar char="•"/>
            </a:pPr>
            <a:r>
              <a:rPr lang="en-GB" b="0" dirty="0" smtClean="0"/>
              <a:t>She has the power to invoke the entire assembly of local protectors and engage them in virtue.</a:t>
            </a:r>
            <a:r>
              <a:rPr lang="en-GB" b="0" baseline="0" dirty="0" smtClean="0"/>
              <a:t> The 10 directional protectors are holders  and carers of the ground where sentient beings reside</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16</a:t>
            </a:fld>
            <a:endParaRPr lang="en-GB"/>
          </a:p>
        </p:txBody>
      </p:sp>
    </p:spTree>
    <p:extLst>
      <p:ext uri="{BB962C8B-B14F-4D97-AF65-F5344CB8AC3E}">
        <p14:creationId xmlns:p14="http://schemas.microsoft.com/office/powerpoint/2010/main" val="227118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12. Tara, Creating Auspiciousness</a:t>
            </a:r>
          </a:p>
          <a:p>
            <a:pPr marL="171450" indent="-171450">
              <a:buFont typeface="Arial" panose="020B0604020202020204" pitchFamily="34" charset="0"/>
              <a:buChar char="•"/>
            </a:pPr>
            <a:r>
              <a:rPr lang="en-GB" b="0" dirty="0" smtClean="0"/>
              <a:t>Deep yellow, vase holds that which creates auspiciousness</a:t>
            </a:r>
          </a:p>
          <a:p>
            <a:pPr marL="171450" indent="-171450">
              <a:buFont typeface="Arial" panose="020B0604020202020204" pitchFamily="34" charset="0"/>
              <a:buChar char="•"/>
            </a:pPr>
            <a:r>
              <a:rPr lang="en-GB" b="0" dirty="0" smtClean="0"/>
              <a:t>Buddha </a:t>
            </a:r>
            <a:r>
              <a:rPr lang="en-GB" b="0" dirty="0" err="1" smtClean="0"/>
              <a:t>Amitabha</a:t>
            </a:r>
            <a:r>
              <a:rPr lang="en-GB" b="0" dirty="0" smtClean="0"/>
              <a:t> resides in her top knot and crown ornaments and emits intense light </a:t>
            </a:r>
          </a:p>
          <a:p>
            <a:pPr marL="171450" indent="-171450">
              <a:buFont typeface="Arial" panose="020B0604020202020204" pitchFamily="34" charset="0"/>
              <a:buChar char="•"/>
            </a:pPr>
            <a:r>
              <a:rPr lang="en-GB" b="0" dirty="0" smtClean="0"/>
              <a:t>Her actual crown is made of a crescent moon that blazes with intense light brighter than all other moons, thus purifying the causes of suffering</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17</a:t>
            </a:fld>
            <a:endParaRPr lang="en-GB"/>
          </a:p>
        </p:txBody>
      </p:sp>
    </p:spTree>
    <p:extLst>
      <p:ext uri="{BB962C8B-B14F-4D97-AF65-F5344CB8AC3E}">
        <p14:creationId xmlns:p14="http://schemas.microsoft.com/office/powerpoint/2010/main" val="133156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13. Tara, The Destroyer of Opponent Forces</a:t>
            </a:r>
          </a:p>
          <a:p>
            <a:pPr marL="171450" indent="-171450">
              <a:buFont typeface="Arial" panose="020B0604020202020204" pitchFamily="34" charset="0"/>
              <a:buChar char="•"/>
            </a:pPr>
            <a:r>
              <a:rPr lang="en-GB" b="0" dirty="0" smtClean="0"/>
              <a:t>Red</a:t>
            </a:r>
          </a:p>
          <a:p>
            <a:pPr marL="171450" indent="-171450">
              <a:buFont typeface="Arial" panose="020B0604020202020204" pitchFamily="34" charset="0"/>
              <a:buChar char="•"/>
            </a:pPr>
            <a:r>
              <a:rPr lang="en-GB" b="0" dirty="0" smtClean="0"/>
              <a:t>Nectar destroys all enemies and foes of Dharma</a:t>
            </a:r>
          </a:p>
          <a:p>
            <a:pPr marL="171450" indent="-171450">
              <a:buFont typeface="Arial" panose="020B0604020202020204" pitchFamily="34" charset="0"/>
              <a:buChar char="•"/>
            </a:pPr>
            <a:r>
              <a:rPr lang="en-GB" b="0" dirty="0" smtClean="0"/>
              <a:t>Wrathful emanation surrounded by transcendental wisdom fire, compared to the fire at the end of an</a:t>
            </a:r>
            <a:r>
              <a:rPr lang="en-GB" b="0" baseline="0" dirty="0" smtClean="0"/>
              <a:t> aeon</a:t>
            </a:r>
          </a:p>
          <a:p>
            <a:pPr marL="171450" indent="-171450">
              <a:buFont typeface="Arial" panose="020B0604020202020204" pitchFamily="34" charset="0"/>
              <a:buChar char="•"/>
            </a:pPr>
            <a:r>
              <a:rPr lang="en-GB" b="0" baseline="0" dirty="0" smtClean="0"/>
              <a:t>She joyously destroys inner demons and turns the wheel of the dharma</a:t>
            </a:r>
            <a:endParaRPr lang="en-GB" b="0" dirty="0" smtClean="0"/>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18</a:t>
            </a:fld>
            <a:endParaRPr lang="en-GB"/>
          </a:p>
        </p:txBody>
      </p:sp>
    </p:spTree>
    <p:extLst>
      <p:ext uri="{BB962C8B-B14F-4D97-AF65-F5344CB8AC3E}">
        <p14:creationId xmlns:p14="http://schemas.microsoft.com/office/powerpoint/2010/main" val="38738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14. Tara, The Wrathful One</a:t>
            </a:r>
          </a:p>
          <a:p>
            <a:pPr marL="171450" indent="-171450">
              <a:buFont typeface="Arial" panose="020B0604020202020204" pitchFamily="34" charset="0"/>
              <a:buChar char="•"/>
            </a:pPr>
            <a:r>
              <a:rPr lang="en-GB" b="0" dirty="0" smtClean="0"/>
              <a:t>Black</a:t>
            </a:r>
          </a:p>
          <a:p>
            <a:pPr marL="171450" indent="-171450">
              <a:buFont typeface="Arial" panose="020B0604020202020204" pitchFamily="34" charset="0"/>
              <a:buChar char="•"/>
            </a:pPr>
            <a:r>
              <a:rPr lang="en-GB" b="0" dirty="0" smtClean="0"/>
              <a:t>Slightly wrathful frown</a:t>
            </a:r>
          </a:p>
          <a:p>
            <a:pPr marL="171450" indent="-171450">
              <a:buFont typeface="Arial" panose="020B0604020202020204" pitchFamily="34" charset="0"/>
              <a:buChar char="•"/>
            </a:pPr>
            <a:r>
              <a:rPr lang="en-GB" b="0" dirty="0" smtClean="0"/>
              <a:t>Vase – nectar subdues all interference</a:t>
            </a:r>
          </a:p>
          <a:p>
            <a:pPr marL="171450" indent="-171450">
              <a:buFont typeface="Arial" panose="020B0604020202020204" pitchFamily="34" charset="0"/>
              <a:buChar char="•"/>
            </a:pPr>
            <a:r>
              <a:rPr lang="en-GB" b="0" dirty="0" smtClean="0"/>
              <a:t>Covers the surface of the world with her palms and stamps on the worlds with her feet</a:t>
            </a:r>
          </a:p>
          <a:p>
            <a:pPr marL="171450" indent="-171450">
              <a:buFont typeface="Arial" panose="020B0604020202020204" pitchFamily="34" charset="0"/>
              <a:buChar char="•"/>
            </a:pPr>
            <a:r>
              <a:rPr lang="en-GB" b="0" dirty="0" smtClean="0"/>
              <a:t>From the blue HUM fire emanates and subdues beings living in the seven underground levels such as </a:t>
            </a:r>
            <a:r>
              <a:rPr lang="en-GB" b="0" dirty="0" err="1" smtClean="0"/>
              <a:t>nagas</a:t>
            </a:r>
            <a:r>
              <a:rPr lang="en-GB" b="0" dirty="0" smtClean="0"/>
              <a:t> (semi-divine, half human half cobra can help or not), evil spirits, which all represent our harmful delusions</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19</a:t>
            </a:fld>
            <a:endParaRPr lang="en-GB"/>
          </a:p>
        </p:txBody>
      </p:sp>
    </p:spTree>
    <p:extLst>
      <p:ext uri="{BB962C8B-B14F-4D97-AF65-F5344CB8AC3E}">
        <p14:creationId xmlns:p14="http://schemas.microsoft.com/office/powerpoint/2010/main" val="333378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REFUGE PRAYER</a:t>
            </a:r>
          </a:p>
          <a:p>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Visualise</a:t>
            </a:r>
            <a:r>
              <a:rPr lang="en-US" sz="1200" kern="1200" dirty="0" smtClean="0">
                <a:solidFill>
                  <a:schemeClr val="tx1"/>
                </a:solidFill>
                <a:effectLst/>
                <a:latin typeface="+mn-lt"/>
                <a:ea typeface="+mn-ea"/>
                <a:cs typeface="+mn-cs"/>
              </a:rPr>
              <a:t> the objects of refuge before you while you say the prayer and then dissolve the objects of refuge into light and absorb them through the crown of your head into your heart. Generate your inner potential to be Buddha, to achieve the </a:t>
            </a:r>
            <a:r>
              <a:rPr lang="en-US" sz="1200" kern="1200" dirty="0" err="1" smtClean="0">
                <a:solidFill>
                  <a:schemeClr val="tx1"/>
                </a:solidFill>
                <a:effectLst/>
                <a:latin typeface="+mn-lt"/>
                <a:ea typeface="+mn-ea"/>
                <a:cs typeface="+mn-cs"/>
              </a:rPr>
              <a:t>realisations</a:t>
            </a:r>
            <a:r>
              <a:rPr lang="en-US" sz="1200" kern="1200" dirty="0" smtClean="0">
                <a:solidFill>
                  <a:schemeClr val="tx1"/>
                </a:solidFill>
                <a:effectLst/>
                <a:latin typeface="+mn-lt"/>
                <a:ea typeface="+mn-ea"/>
                <a:cs typeface="+mn-cs"/>
              </a:rPr>
              <a:t> of the Dharma and to be Sangha to other sentient beings. Believe this. </a:t>
            </a:r>
            <a:endParaRPr lang="en-GB"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FOUR IMMEASURABLES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Generate strong thoughts of others wellbeing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Mahayana practice these four immeasurable qualities are the gateway to developing </a:t>
            </a:r>
            <a:r>
              <a:rPr lang="en-US" sz="1200" kern="1200" dirty="0" err="1" smtClean="0">
                <a:solidFill>
                  <a:schemeClr val="tx1"/>
                </a:solidFill>
                <a:effectLst/>
                <a:latin typeface="+mn-lt"/>
                <a:ea typeface="+mn-ea"/>
                <a:cs typeface="+mn-cs"/>
              </a:rPr>
              <a:t>Bodhicitta</a:t>
            </a:r>
            <a:r>
              <a:rPr lang="en-US" sz="1200" kern="1200" dirty="0" smtClean="0">
                <a:solidFill>
                  <a:schemeClr val="tx1"/>
                </a:solidFill>
                <a:effectLst/>
                <a:latin typeface="+mn-lt"/>
                <a:ea typeface="+mn-ea"/>
                <a:cs typeface="+mn-cs"/>
              </a:rPr>
              <a:t>. We imbue our minds with these emotions and strengthen them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2</a:t>
            </a:fld>
            <a:endParaRPr lang="en-GB"/>
          </a:p>
        </p:txBody>
      </p:sp>
    </p:spTree>
    <p:extLst>
      <p:ext uri="{BB962C8B-B14F-4D97-AF65-F5344CB8AC3E}">
        <p14:creationId xmlns:p14="http://schemas.microsoft.com/office/powerpoint/2010/main" val="2798597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15. Tara of Serenity and Peace</a:t>
            </a:r>
          </a:p>
          <a:p>
            <a:pPr marL="171450" indent="-171450">
              <a:buFont typeface="Arial" panose="020B0604020202020204" pitchFamily="34" charset="0"/>
              <a:buChar char="•"/>
            </a:pPr>
            <a:r>
              <a:rPr lang="en-GB" b="0" dirty="0" smtClean="0"/>
              <a:t>White</a:t>
            </a:r>
          </a:p>
          <a:p>
            <a:pPr marL="171450" indent="-171450">
              <a:buFont typeface="Arial" panose="020B0604020202020204" pitchFamily="34" charset="0"/>
              <a:buChar char="•"/>
            </a:pPr>
            <a:r>
              <a:rPr lang="en-GB" b="0" dirty="0" smtClean="0"/>
              <a:t>Nectar pacifies all negativities and bestows eternal happiness</a:t>
            </a:r>
          </a:p>
          <a:p>
            <a:pPr marL="171450" indent="-171450">
              <a:buFont typeface="Arial" panose="020B0604020202020204" pitchFamily="34" charset="0"/>
              <a:buChar char="•"/>
            </a:pPr>
            <a:r>
              <a:rPr lang="en-GB" b="0" dirty="0" smtClean="0"/>
              <a:t>“Happy One” because she experiences only happiness due to her being virtuous</a:t>
            </a:r>
          </a:p>
          <a:p>
            <a:pPr marL="171450" indent="-171450">
              <a:buFont typeface="Arial" panose="020B0604020202020204" pitchFamily="34" charset="0"/>
              <a:buChar char="•"/>
            </a:pPr>
            <a:r>
              <a:rPr lang="en-GB" b="0" dirty="0" smtClean="0"/>
              <a:t>Externally possessing the vows of individual liberation</a:t>
            </a:r>
          </a:p>
          <a:p>
            <a:pPr marL="171450" indent="-171450">
              <a:buFont typeface="Arial" panose="020B0604020202020204" pitchFamily="34" charset="0"/>
              <a:buChar char="•"/>
            </a:pPr>
            <a:r>
              <a:rPr lang="en-GB" b="0" dirty="0" smtClean="0"/>
              <a:t>Inside the morality of bodhisattvas</a:t>
            </a:r>
          </a:p>
          <a:p>
            <a:pPr marL="171450" indent="-171450">
              <a:buFont typeface="Arial" panose="020B0604020202020204" pitchFamily="34" charset="0"/>
              <a:buChar char="•"/>
            </a:pPr>
            <a:r>
              <a:rPr lang="en-GB" b="0" dirty="0" smtClean="0"/>
              <a:t>Secretly the tantric powers as shown in her posture,</a:t>
            </a:r>
            <a:r>
              <a:rPr lang="en-GB" b="0" baseline="0" dirty="0" smtClean="0"/>
              <a:t> </a:t>
            </a:r>
            <a:r>
              <a:rPr lang="en-GB" b="0" baseline="0" dirty="0" err="1" smtClean="0"/>
              <a:t>ribes</a:t>
            </a:r>
            <a:r>
              <a:rPr lang="en-GB" b="0" baseline="0" dirty="0" smtClean="0"/>
              <a:t> and ornaments</a:t>
            </a:r>
          </a:p>
          <a:p>
            <a:pPr marL="171450" indent="-171450">
              <a:buFont typeface="Arial" panose="020B0604020202020204" pitchFamily="34" charset="0"/>
              <a:buChar char="•"/>
            </a:pPr>
            <a:r>
              <a:rPr lang="en-GB" b="0" baseline="0" dirty="0" smtClean="0"/>
              <a:t>Peaceful One because she has pacified all delusions</a:t>
            </a:r>
          </a:p>
          <a:p>
            <a:pPr marL="171450" indent="-171450">
              <a:buFont typeface="Arial" panose="020B0604020202020204" pitchFamily="34" charset="0"/>
              <a:buChar char="•"/>
            </a:pPr>
            <a:r>
              <a:rPr lang="en-GB" b="0" baseline="0" dirty="0" smtClean="0"/>
              <a:t>Reciting OM and SOHA generates devotion to her and can purify the 10 non-virtues: killing, stealing, sexual misconduct, lying, idle gossip, divisive speech, harsh speech,  wrong view, covetousness, Ill will </a:t>
            </a:r>
          </a:p>
          <a:p>
            <a:pPr marL="171450" indent="-171450">
              <a:buFont typeface="Arial" panose="020B0604020202020204" pitchFamily="34" charset="0"/>
              <a:buChar char="•"/>
            </a:pPr>
            <a:r>
              <a:rPr lang="en-GB" b="0" baseline="0" dirty="0" smtClean="0"/>
              <a:t>Also protecting us from the heavy karmic results of the 5 heinous crimes: killing mother, father, </a:t>
            </a:r>
            <a:r>
              <a:rPr lang="en-GB" b="0" baseline="0" dirty="0" err="1" smtClean="0"/>
              <a:t>arhat</a:t>
            </a:r>
            <a:r>
              <a:rPr lang="en-GB" b="0" baseline="0" dirty="0" smtClean="0"/>
              <a:t>, causing schism, in the sangha, drawing blood from a Buddha. </a:t>
            </a:r>
          </a:p>
          <a:p>
            <a:pPr marL="171450" indent="-171450">
              <a:buFont typeface="Arial" panose="020B0604020202020204" pitchFamily="34" charset="0"/>
              <a:buChar char="•"/>
            </a:pPr>
            <a:r>
              <a:rPr lang="en-GB" b="0" baseline="0" dirty="0" smtClean="0"/>
              <a:t>This Tara is purification so we can complete the accumulation of merit to achieve a sate beyond sorrow</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20</a:t>
            </a:fld>
            <a:endParaRPr lang="en-GB"/>
          </a:p>
        </p:txBody>
      </p:sp>
    </p:spTree>
    <p:extLst>
      <p:ext uri="{BB962C8B-B14F-4D97-AF65-F5344CB8AC3E}">
        <p14:creationId xmlns:p14="http://schemas.microsoft.com/office/powerpoint/2010/main" val="57390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16. Tara the Destroyer of Attachment</a:t>
            </a:r>
          </a:p>
          <a:p>
            <a:pPr marL="171450" indent="-171450">
              <a:buFont typeface="Arial" panose="020B0604020202020204" pitchFamily="34" charset="0"/>
              <a:buChar char="•"/>
            </a:pPr>
            <a:r>
              <a:rPr lang="en-GB" b="0" dirty="0" smtClean="0"/>
              <a:t>Deep yellow/orange</a:t>
            </a:r>
          </a:p>
          <a:p>
            <a:pPr marL="171450" indent="-171450">
              <a:buFont typeface="Arial" panose="020B0604020202020204" pitchFamily="34" charset="0"/>
              <a:buChar char="•"/>
            </a:pPr>
            <a:r>
              <a:rPr lang="en-GB" b="0" dirty="0" smtClean="0"/>
              <a:t>Nectar increases power of mantras</a:t>
            </a:r>
          </a:p>
          <a:p>
            <a:pPr marL="171450" indent="-171450">
              <a:buFont typeface="Arial" panose="020B0604020202020204" pitchFamily="34" charset="0"/>
              <a:buChar char="•"/>
            </a:pPr>
            <a:r>
              <a:rPr lang="en-GB" b="0" dirty="0" smtClean="0"/>
              <a:t>Delighting in teaching and subduing afflictions of disciples</a:t>
            </a:r>
          </a:p>
          <a:p>
            <a:pPr marL="171450" indent="-171450">
              <a:buFont typeface="Arial" panose="020B0604020202020204" pitchFamily="34" charset="0"/>
              <a:buChar char="•"/>
            </a:pPr>
            <a:r>
              <a:rPr lang="en-GB" b="0" dirty="0" smtClean="0"/>
              <a:t>Her</a:t>
            </a:r>
            <a:r>
              <a:rPr lang="en-GB" b="0" baseline="0" dirty="0" smtClean="0"/>
              <a:t> light rays emanating from the 10 syllable mantra at her heart with the sound of HUM she liberates all beings from interferences</a:t>
            </a:r>
          </a:p>
          <a:p>
            <a:pPr marL="171450" indent="-171450">
              <a:buFont typeface="Arial" panose="020B0604020202020204" pitchFamily="34" charset="0"/>
              <a:buChar char="•"/>
            </a:pPr>
            <a:r>
              <a:rPr lang="en-GB" b="0" baseline="0" dirty="0" smtClean="0"/>
              <a:t>Her wrathful mantra destroys the enemy of one’s attachment to “I”, a self inside the body, and one’s attachment to “mine2 which is outside the body.</a:t>
            </a:r>
          </a:p>
          <a:p>
            <a:pPr marL="171450" indent="-171450">
              <a:buFont typeface="Arial" panose="020B0604020202020204" pitchFamily="34" charset="0"/>
              <a:buChar char="•"/>
            </a:pPr>
            <a:r>
              <a:rPr lang="en-GB" b="0" baseline="0" dirty="0" smtClean="0"/>
              <a:t>She begins the 6 homages representing the various enlightened activities of peaceful and wrathful mantras</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21</a:t>
            </a:fld>
            <a:endParaRPr lang="en-GB"/>
          </a:p>
        </p:txBody>
      </p:sp>
    </p:spTree>
    <p:extLst>
      <p:ext uri="{BB962C8B-B14F-4D97-AF65-F5344CB8AC3E}">
        <p14:creationId xmlns:p14="http://schemas.microsoft.com/office/powerpoint/2010/main" val="118486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17. Tara Accomplisher</a:t>
            </a:r>
            <a:r>
              <a:rPr lang="en-GB" b="1" baseline="0" dirty="0" smtClean="0"/>
              <a:t> of all Bliss</a:t>
            </a:r>
          </a:p>
          <a:p>
            <a:pPr marL="171450" indent="-171450">
              <a:buFont typeface="Arial" panose="020B0604020202020204" pitchFamily="34" charset="0"/>
              <a:buChar char="•"/>
            </a:pPr>
            <a:r>
              <a:rPr lang="en-GB" b="0" baseline="0" dirty="0" smtClean="0"/>
              <a:t>Red</a:t>
            </a:r>
          </a:p>
          <a:p>
            <a:pPr marL="171450" indent="-171450">
              <a:buFont typeface="Arial" panose="020B0604020202020204" pitchFamily="34" charset="0"/>
              <a:buChar char="•"/>
            </a:pPr>
            <a:r>
              <a:rPr lang="en-GB" b="0" baseline="0" dirty="0" smtClean="0"/>
              <a:t>Nectar subdues evil mantras and black magic</a:t>
            </a:r>
          </a:p>
          <a:p>
            <a:pPr marL="171450" indent="-171450">
              <a:buFont typeface="Arial" panose="020B0604020202020204" pitchFamily="34" charset="0"/>
              <a:buChar char="•"/>
            </a:pPr>
            <a:r>
              <a:rPr lang="en-GB" b="0" baseline="0" dirty="0" smtClean="0"/>
              <a:t>By stamping with TURE and HUM she can move the outer transitory worlds</a:t>
            </a:r>
          </a:p>
          <a:p>
            <a:pPr marL="171450" indent="-171450">
              <a:buFont typeface="Arial" panose="020B0604020202020204" pitchFamily="34" charset="0"/>
              <a:buChar char="•"/>
            </a:pPr>
            <a:r>
              <a:rPr lang="en-GB" b="0" baseline="0" dirty="0" smtClean="0"/>
              <a:t>2</a:t>
            </a:r>
            <a:r>
              <a:rPr lang="en-GB" b="0" baseline="30000" dirty="0" smtClean="0"/>
              <a:t>nd</a:t>
            </a:r>
            <a:r>
              <a:rPr lang="en-GB" b="0" baseline="0" dirty="0" smtClean="0"/>
              <a:t> homage represents the enlightened activity of moving 3 realms with her wrathful energy</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22</a:t>
            </a:fld>
            <a:endParaRPr lang="en-GB"/>
          </a:p>
        </p:txBody>
      </p:sp>
    </p:spTree>
    <p:extLst>
      <p:ext uri="{BB962C8B-B14F-4D97-AF65-F5344CB8AC3E}">
        <p14:creationId xmlns:p14="http://schemas.microsoft.com/office/powerpoint/2010/main" val="270057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18. Tara pacifying and eliminating poisons and sickness</a:t>
            </a:r>
          </a:p>
          <a:p>
            <a:pPr marL="171450" indent="-171450">
              <a:buFont typeface="Arial" panose="020B0604020202020204" pitchFamily="34" charset="0"/>
              <a:buChar char="•"/>
            </a:pPr>
            <a:r>
              <a:rPr lang="en-GB" b="0" dirty="0" smtClean="0"/>
              <a:t>White</a:t>
            </a:r>
          </a:p>
          <a:p>
            <a:pPr marL="171450" indent="-171450">
              <a:buFont typeface="Arial" panose="020B0604020202020204" pitchFamily="34" charset="0"/>
              <a:buChar char="•"/>
            </a:pPr>
            <a:r>
              <a:rPr lang="en-GB" b="0" dirty="0" smtClean="0"/>
              <a:t>Nectar eliminates poisons and sickness</a:t>
            </a:r>
          </a:p>
          <a:p>
            <a:pPr marL="171450" indent="-171450">
              <a:buFont typeface="Arial" panose="020B0604020202020204" pitchFamily="34" charset="0"/>
              <a:buChar char="•"/>
            </a:pPr>
            <a:r>
              <a:rPr lang="en-GB" b="0" dirty="0" smtClean="0"/>
              <a:t>She is sitting on a peahen!</a:t>
            </a:r>
          </a:p>
          <a:p>
            <a:pPr marL="171450" indent="-171450">
              <a:buFont typeface="Arial" panose="020B0604020202020204" pitchFamily="34" charset="0"/>
              <a:buChar char="•"/>
            </a:pPr>
            <a:r>
              <a:rPr lang="en-GB" b="0" dirty="0" smtClean="0"/>
              <a:t>VICTORIOUS ONE – her hand holds a moon as white as the celestial ocean that reflects peaceful animals such as deer and hares. </a:t>
            </a:r>
          </a:p>
          <a:p>
            <a:pPr marL="171450" indent="-171450">
              <a:buFont typeface="Arial" panose="020B0604020202020204" pitchFamily="34" charset="0"/>
              <a:buChar char="•"/>
            </a:pPr>
            <a:r>
              <a:rPr lang="en-GB" b="0" dirty="0" smtClean="0"/>
              <a:t>3</a:t>
            </a:r>
            <a:r>
              <a:rPr lang="en-GB" b="0" baseline="30000" dirty="0" smtClean="0"/>
              <a:t>rd</a:t>
            </a:r>
            <a:r>
              <a:rPr lang="en-GB" b="0" dirty="0" smtClean="0"/>
              <a:t> homage – enlightened activity of clearing away and stabilising poisons by verbally sounding TARA twice and the syllable PHAT</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23</a:t>
            </a:fld>
            <a:endParaRPr lang="en-GB"/>
          </a:p>
        </p:txBody>
      </p:sp>
    </p:spTree>
    <p:extLst>
      <p:ext uri="{BB962C8B-B14F-4D97-AF65-F5344CB8AC3E}">
        <p14:creationId xmlns:p14="http://schemas.microsoft.com/office/powerpoint/2010/main" val="3996951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19. Tara, eliminator of disputes and bad dreams</a:t>
            </a:r>
          </a:p>
          <a:p>
            <a:pPr marL="171450" indent="-171450">
              <a:buFont typeface="Arial" panose="020B0604020202020204" pitchFamily="34" charset="0"/>
              <a:buChar char="•"/>
            </a:pPr>
            <a:r>
              <a:rPr lang="en-GB" b="0" dirty="0" smtClean="0"/>
              <a:t>White</a:t>
            </a:r>
          </a:p>
          <a:p>
            <a:pPr marL="171450" indent="-171450">
              <a:buFont typeface="Arial" panose="020B0604020202020204" pitchFamily="34" charset="0"/>
              <a:buChar char="•"/>
            </a:pPr>
            <a:r>
              <a:rPr lang="en-GB" b="0" dirty="0" smtClean="0"/>
              <a:t>Nectar eliminates disputes and bad dreams</a:t>
            </a:r>
          </a:p>
          <a:p>
            <a:pPr marL="171450" indent="-171450">
              <a:buFont typeface="Arial" panose="020B0604020202020204" pitchFamily="34" charset="0"/>
              <a:buChar char="•"/>
            </a:pPr>
            <a:r>
              <a:rPr lang="en-GB" b="0" dirty="0" smtClean="0"/>
              <a:t>She is placed on the crown of all kings of gods and humans</a:t>
            </a:r>
          </a:p>
          <a:p>
            <a:pPr marL="171450" indent="-171450">
              <a:buFont typeface="Arial" panose="020B0604020202020204" pitchFamily="34" charset="0"/>
              <a:buChar char="•"/>
            </a:pPr>
            <a:r>
              <a:rPr lang="en-GB" b="0" dirty="0" smtClean="0"/>
              <a:t>With her blessings disputes and bad dreams are eliminated.</a:t>
            </a:r>
          </a:p>
          <a:p>
            <a:pPr marL="171450" indent="-171450">
              <a:buFont typeface="Arial" panose="020B0604020202020204" pitchFamily="34" charset="0"/>
              <a:buChar char="•"/>
            </a:pPr>
            <a:r>
              <a:rPr lang="en-GB" b="0" dirty="0" smtClean="0"/>
              <a:t>4</a:t>
            </a:r>
            <a:r>
              <a:rPr lang="en-GB" b="0" baseline="30000" dirty="0" smtClean="0"/>
              <a:t>th</a:t>
            </a:r>
            <a:r>
              <a:rPr lang="en-GB" b="0" dirty="0" smtClean="0"/>
              <a:t> homage – enlightened activity of eliminating disputes and bad dreams</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24</a:t>
            </a:fld>
            <a:endParaRPr lang="en-GB"/>
          </a:p>
        </p:txBody>
      </p:sp>
    </p:spTree>
    <p:extLst>
      <p:ext uri="{BB962C8B-B14F-4D97-AF65-F5344CB8AC3E}">
        <p14:creationId xmlns:p14="http://schemas.microsoft.com/office/powerpoint/2010/main" val="343424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20. Tara eliminating plagues</a:t>
            </a:r>
          </a:p>
          <a:p>
            <a:pPr marL="171450" indent="-171450">
              <a:buFont typeface="Arial" panose="020B0604020202020204" pitchFamily="34" charset="0"/>
              <a:buChar char="•"/>
            </a:pPr>
            <a:r>
              <a:rPr lang="en-GB" b="0" dirty="0" smtClean="0"/>
              <a:t>Red orange</a:t>
            </a:r>
          </a:p>
          <a:p>
            <a:pPr marL="171450" indent="-171450">
              <a:buFont typeface="Arial" panose="020B0604020202020204" pitchFamily="34" charset="0"/>
              <a:buChar char="•"/>
            </a:pPr>
            <a:r>
              <a:rPr lang="en-GB" b="0" dirty="0" smtClean="0"/>
              <a:t>Nectar eliminates plagues</a:t>
            </a:r>
          </a:p>
          <a:p>
            <a:pPr marL="171450" indent="-171450">
              <a:buFont typeface="Arial" panose="020B0604020202020204" pitchFamily="34" charset="0"/>
              <a:buChar char="•"/>
            </a:pPr>
            <a:r>
              <a:rPr lang="en-GB" b="0" dirty="0" smtClean="0"/>
              <a:t>Intense clear light emanates from her eyes and as she utters HARA and TUTTARA she dispels contagion</a:t>
            </a:r>
          </a:p>
          <a:p>
            <a:pPr marL="171450" indent="-171450">
              <a:buFont typeface="Arial" panose="020B0604020202020204" pitchFamily="34" charset="0"/>
              <a:buChar char="•"/>
            </a:pPr>
            <a:r>
              <a:rPr lang="en-GB" b="0" dirty="0" smtClean="0"/>
              <a:t>5</a:t>
            </a:r>
            <a:r>
              <a:rPr lang="en-GB" b="0" baseline="30000" dirty="0" smtClean="0"/>
              <a:t>th</a:t>
            </a:r>
            <a:r>
              <a:rPr lang="en-GB" b="0" dirty="0" smtClean="0"/>
              <a:t> homage - enlightened activity eradicating fever and diseases</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25</a:t>
            </a:fld>
            <a:endParaRPr lang="en-GB"/>
          </a:p>
        </p:txBody>
      </p:sp>
    </p:spTree>
    <p:extLst>
      <p:ext uri="{BB962C8B-B14F-4D97-AF65-F5344CB8AC3E}">
        <p14:creationId xmlns:p14="http://schemas.microsoft.com/office/powerpoint/2010/main" val="90571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21.Tara, rays of light</a:t>
            </a:r>
          </a:p>
          <a:p>
            <a:pPr marL="171450" indent="-171450">
              <a:buFont typeface="Arial" panose="020B0604020202020204" pitchFamily="34" charset="0"/>
              <a:buChar char="•"/>
            </a:pPr>
            <a:r>
              <a:rPr lang="en-GB" b="0" dirty="0" smtClean="0"/>
              <a:t>White</a:t>
            </a:r>
          </a:p>
          <a:p>
            <a:pPr marL="171450" indent="-171450">
              <a:buFont typeface="Arial" panose="020B0604020202020204" pitchFamily="34" charset="0"/>
              <a:buChar char="•"/>
            </a:pPr>
            <a:r>
              <a:rPr lang="en-GB" b="0" dirty="0" smtClean="0"/>
              <a:t>Nectar accomplishing virtuous activities</a:t>
            </a:r>
          </a:p>
          <a:p>
            <a:pPr marL="171450" indent="-171450">
              <a:buFont typeface="Arial" panose="020B0604020202020204" pitchFamily="34" charset="0"/>
              <a:buChar char="•"/>
            </a:pPr>
            <a:r>
              <a:rPr lang="en-GB" b="0" dirty="0" smtClean="0"/>
              <a:t>Endowed with three essences – Om</a:t>
            </a:r>
            <a:r>
              <a:rPr lang="en-GB" b="0" baseline="0" dirty="0" smtClean="0"/>
              <a:t> at crown, Ah at throat, Hum at heart – she can pacify poison and affliction</a:t>
            </a:r>
          </a:p>
          <a:p>
            <a:pPr marL="171450" indent="-171450">
              <a:buFont typeface="Arial" panose="020B0604020202020204" pitchFamily="34" charset="0"/>
              <a:buChar char="•"/>
            </a:pPr>
            <a:r>
              <a:rPr lang="en-GB" b="0" baseline="0" dirty="0" smtClean="0"/>
              <a:t>Including the powerful poisons of demons, zombies and </a:t>
            </a:r>
            <a:r>
              <a:rPr lang="en-GB" b="0" baseline="0" dirty="0" err="1" smtClean="0"/>
              <a:t>yakshas</a:t>
            </a:r>
            <a:endParaRPr lang="en-GB" b="0" baseline="0" dirty="0" smtClean="0"/>
          </a:p>
          <a:p>
            <a:pPr marL="171450" indent="-171450">
              <a:buFont typeface="Arial" panose="020B0604020202020204" pitchFamily="34" charset="0"/>
              <a:buChar char="•"/>
            </a:pPr>
            <a:r>
              <a:rPr lang="en-GB" b="0" baseline="0" dirty="0" smtClean="0"/>
              <a:t>6</a:t>
            </a:r>
            <a:r>
              <a:rPr lang="en-GB" b="0" baseline="30000" dirty="0" smtClean="0"/>
              <a:t>th</a:t>
            </a:r>
            <a:r>
              <a:rPr lang="en-GB" b="0" baseline="0" dirty="0" smtClean="0"/>
              <a:t> homage – enlightened activity destroying foes and subduing evil spirits</a:t>
            </a:r>
          </a:p>
          <a:p>
            <a:pPr marL="171450" indent="-171450">
              <a:buFont typeface="Arial" panose="020B0604020202020204" pitchFamily="34" charset="0"/>
              <a:buChar char="•"/>
            </a:pPr>
            <a:r>
              <a:rPr lang="en-GB" b="0" baseline="0" dirty="0" smtClean="0"/>
              <a:t>It is said that this 21</a:t>
            </a:r>
            <a:r>
              <a:rPr lang="en-GB" b="0" baseline="30000" dirty="0" smtClean="0"/>
              <a:t>st</a:t>
            </a:r>
            <a:r>
              <a:rPr lang="en-GB" b="0" baseline="0" dirty="0" smtClean="0"/>
              <a:t> Tara has accomplished the enlightened activities of all the previous </a:t>
            </a:r>
            <a:r>
              <a:rPr lang="en-GB" b="0" baseline="0" dirty="0" err="1" smtClean="0"/>
              <a:t>Taras</a:t>
            </a:r>
            <a:endParaRPr lang="en-GB" b="0" baseline="0" dirty="0" smtClean="0"/>
          </a:p>
          <a:p>
            <a:pPr marL="171450" indent="-171450">
              <a:buFont typeface="Arial" panose="020B0604020202020204" pitchFamily="34" charset="0"/>
              <a:buChar char="•"/>
            </a:pPr>
            <a:r>
              <a:rPr lang="en-GB" b="0" baseline="0" dirty="0" smtClean="0"/>
              <a:t>White Tara is a unique deity revered for her power to destroy illnesses and prolong life</a:t>
            </a: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26</a:t>
            </a:fld>
            <a:endParaRPr lang="en-GB"/>
          </a:p>
        </p:txBody>
      </p:sp>
    </p:spTree>
    <p:extLst>
      <p:ext uri="{BB962C8B-B14F-4D97-AF65-F5344CB8AC3E}">
        <p14:creationId xmlns:p14="http://schemas.microsoft.com/office/powerpoint/2010/main" val="4276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emanations  circle</a:t>
            </a:r>
            <a:r>
              <a:rPr lang="en-GB" baseline="0" dirty="0" smtClean="0"/>
              <a:t> the central figure in a counter-clockwise direction. There are other arrangements of rows and clusters for ease of recitation and visualisation. </a:t>
            </a:r>
            <a:endParaRPr lang="en-GB" dirty="0"/>
          </a:p>
        </p:txBody>
      </p:sp>
      <p:sp>
        <p:nvSpPr>
          <p:cNvPr id="4" name="Slide Number Placeholder 3"/>
          <p:cNvSpPr>
            <a:spLocks noGrp="1"/>
          </p:cNvSpPr>
          <p:nvPr>
            <p:ph type="sldNum" sz="quarter" idx="10"/>
          </p:nvPr>
        </p:nvSpPr>
        <p:spPr/>
        <p:txBody>
          <a:bodyPr/>
          <a:lstStyle/>
          <a:p>
            <a:fld id="{AC4BD9F0-C965-44EE-9241-799E581B10A6}" type="slidenum">
              <a:rPr lang="en-GB" smtClean="0"/>
              <a:t>27</a:t>
            </a:fld>
            <a:endParaRPr lang="en-GB"/>
          </a:p>
        </p:txBody>
      </p:sp>
    </p:spTree>
    <p:extLst>
      <p:ext uri="{BB962C8B-B14F-4D97-AF65-F5344CB8AC3E}">
        <p14:creationId xmlns:p14="http://schemas.microsoft.com/office/powerpoint/2010/main" val="87293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29</a:t>
            </a:fld>
            <a:endParaRPr lang="en-GB"/>
          </a:p>
        </p:txBody>
      </p:sp>
    </p:spTree>
    <p:extLst>
      <p:ext uri="{BB962C8B-B14F-4D97-AF65-F5344CB8AC3E}">
        <p14:creationId xmlns:p14="http://schemas.microsoft.com/office/powerpoint/2010/main" val="3326803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30</a:t>
            </a:fld>
            <a:endParaRPr lang="en-GB"/>
          </a:p>
        </p:txBody>
      </p:sp>
    </p:spTree>
    <p:extLst>
      <p:ext uri="{BB962C8B-B14F-4D97-AF65-F5344CB8AC3E}">
        <p14:creationId xmlns:p14="http://schemas.microsoft.com/office/powerpoint/2010/main" val="377376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“Mantras are like listening to a subtle inner sound that has always inhabited our nervous system.” Lama Yeshe.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Om Tare </a:t>
            </a:r>
            <a:r>
              <a:rPr lang="en-GB" sz="1200" b="1" kern="1200" dirty="0" err="1" smtClean="0">
                <a:solidFill>
                  <a:schemeClr val="tx1"/>
                </a:solidFill>
                <a:effectLst/>
                <a:latin typeface="+mn-lt"/>
                <a:ea typeface="+mn-ea"/>
                <a:cs typeface="+mn-cs"/>
              </a:rPr>
              <a:t>Tuttare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Ture</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Soha</a:t>
            </a:r>
            <a:r>
              <a:rPr lang="en-GB" sz="1200" b="1"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can say it  for</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Increasing our life energy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Creative energy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Wisdom and personal knowledge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eliminate diseases and hindrances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pacify distractions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dispel bad dreams</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Refers to Tara’s purified BS &amp; M through these 3 doors she can benefit us. Om signifies the unification of her </a:t>
            </a:r>
            <a:r>
              <a:rPr lang="en-GB" sz="1200" kern="1200" dirty="0" err="1" smtClean="0">
                <a:solidFill>
                  <a:schemeClr val="tx1"/>
                </a:solidFill>
                <a:effectLst/>
                <a:latin typeface="+mn-lt"/>
                <a:ea typeface="+mn-ea"/>
                <a:cs typeface="+mn-cs"/>
              </a:rPr>
              <a:t>vajra</a:t>
            </a:r>
            <a:r>
              <a:rPr lang="en-GB" sz="1200" kern="1200" dirty="0" smtClean="0">
                <a:solidFill>
                  <a:schemeClr val="tx1"/>
                </a:solidFill>
                <a:effectLst/>
                <a:latin typeface="+mn-lt"/>
                <a:ea typeface="+mn-ea"/>
                <a:cs typeface="+mn-cs"/>
              </a:rPr>
              <a:t> BS &amp; M</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TARE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Gives protection from samsara</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TUTTARE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Frees from the 8 outer and inner fears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Drowning /doubt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Fire/lust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Thieves/envy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Lions/greed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Snakes/hatred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Spirits/mistaken views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Prison/delusions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Elephants/pride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With the sound of </a:t>
            </a:r>
            <a:r>
              <a:rPr lang="en-GB" sz="1200" i="1" kern="1200" dirty="0" err="1" smtClean="0">
                <a:solidFill>
                  <a:schemeClr val="tx1"/>
                </a:solidFill>
                <a:effectLst/>
                <a:latin typeface="+mn-lt"/>
                <a:ea typeface="+mn-ea"/>
                <a:cs typeface="+mn-cs"/>
              </a:rPr>
              <a:t>Tuttare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Tara protects us from all fear</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TURE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Tara will bestow on us what we ask for.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SOHA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be it. So may it be. Affirms the mantra.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“Through the purity of your body, speech and mind, please protect us from the fears of samsara, both outer and inner, and make it so that they no longer exist. Our request in answered. “</a:t>
            </a:r>
          </a:p>
          <a:p>
            <a:endParaRPr lang="en-GB" dirty="0" smtClean="0"/>
          </a:p>
          <a:p>
            <a:r>
              <a:rPr lang="en-US" sz="1200" b="1" kern="1200" dirty="0" smtClean="0">
                <a:solidFill>
                  <a:schemeClr val="tx1"/>
                </a:solidFill>
                <a:effectLst/>
                <a:latin typeface="+mn-lt"/>
                <a:ea typeface="+mn-ea"/>
                <a:cs typeface="+mn-cs"/>
              </a:rPr>
              <a:t>VISUALISATION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 the power of your inner refuge you manifest at your heart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Tara appears before you. You are surrounded by other sentient beings – your mother and father, family, friends, strangers and enemies all surrounding you.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dirty="0" smtClean="0"/>
              <a:t>She sits on a lotus – spiritual purity and virtue</a:t>
            </a:r>
          </a:p>
          <a:p>
            <a:pPr marL="171450" indent="-171450">
              <a:buFont typeface="Arial" panose="020B0604020202020204" pitchFamily="34" charset="0"/>
              <a:buChar char="•"/>
            </a:pPr>
            <a:r>
              <a:rPr lang="en-GB" dirty="0" smtClean="0"/>
              <a:t>Sun cushion</a:t>
            </a:r>
            <a:r>
              <a:rPr lang="en-GB" baseline="0" dirty="0" smtClean="0"/>
              <a:t> – wisdom</a:t>
            </a:r>
          </a:p>
          <a:p>
            <a:pPr marL="171450" indent="-171450">
              <a:buFont typeface="Arial" panose="020B0604020202020204" pitchFamily="34" charset="0"/>
              <a:buChar char="•"/>
            </a:pPr>
            <a:r>
              <a:rPr lang="en-GB" baseline="0" dirty="0" smtClean="0"/>
              <a:t>Moon cushion – </a:t>
            </a:r>
            <a:r>
              <a:rPr lang="en-GB" baseline="0" dirty="0" err="1" smtClean="0"/>
              <a:t>bodhicitta</a:t>
            </a:r>
            <a:r>
              <a:rPr lang="en-GB" baseline="0" dirty="0" smtClean="0"/>
              <a:t>.</a:t>
            </a:r>
          </a:p>
          <a:p>
            <a:pPr marL="171450" indent="-171450">
              <a:buFont typeface="Arial" panose="020B0604020202020204" pitchFamily="34" charset="0"/>
              <a:buChar char="•"/>
            </a:pPr>
            <a:r>
              <a:rPr lang="en-GB" baseline="0" dirty="0" smtClean="0"/>
              <a:t>Just as the crescent moon grows into a full moon, the initial loving kindness grows into the altruistic wish</a:t>
            </a:r>
          </a:p>
          <a:p>
            <a:pPr marL="171450" indent="-171450">
              <a:buFont typeface="Arial" panose="020B0604020202020204" pitchFamily="34" charset="0"/>
              <a:buChar char="•"/>
            </a:pPr>
            <a:r>
              <a:rPr lang="en-GB" baseline="0" dirty="0" smtClean="0"/>
              <a:t>3 symbols of Mahayana path – renunciation from samsara, wisdom and </a:t>
            </a:r>
            <a:r>
              <a:rPr lang="en-GB" baseline="0" dirty="0" err="1" smtClean="0"/>
              <a:t>bodhicitta</a:t>
            </a:r>
            <a:endParaRPr lang="en-GB" dirty="0" smtClean="0"/>
          </a:p>
          <a:p>
            <a:pPr marL="171450" indent="-171450">
              <a:buFont typeface="Arial" panose="020B0604020202020204" pitchFamily="34" charset="0"/>
              <a:buChar char="•"/>
            </a:pPr>
            <a:r>
              <a:rPr lang="en-GB" dirty="0" smtClean="0"/>
              <a:t>She is the colour of the wind element</a:t>
            </a:r>
            <a:r>
              <a:rPr lang="en-GB" baseline="0" dirty="0" smtClean="0"/>
              <a:t> symbolising her swift response to beings needs</a:t>
            </a:r>
          </a:p>
          <a:p>
            <a:pPr marL="171450" indent="-171450">
              <a:buFont typeface="Arial" panose="020B0604020202020204" pitchFamily="34" charset="0"/>
              <a:buChar char="•"/>
            </a:pPr>
            <a:r>
              <a:rPr lang="en-GB" baseline="0" dirty="0" smtClean="0"/>
              <a:t>She gives refuge and fearlessness, bestows blessings and guidance</a:t>
            </a:r>
          </a:p>
          <a:p>
            <a:pPr marL="171450" indent="-171450">
              <a:buFont typeface="Arial" panose="020B0604020202020204" pitchFamily="34" charset="0"/>
              <a:buChar char="•"/>
            </a:pPr>
            <a:r>
              <a:rPr lang="en-GB" baseline="0" dirty="0" smtClean="0"/>
              <a:t>The </a:t>
            </a:r>
            <a:r>
              <a:rPr lang="en-GB" baseline="0" dirty="0" err="1" smtClean="0"/>
              <a:t>utpala</a:t>
            </a:r>
            <a:r>
              <a:rPr lang="en-GB" baseline="0" dirty="0" smtClean="0"/>
              <a:t> flower symbolises her knowledge of the 3 times- past, present and future</a:t>
            </a:r>
          </a:p>
          <a:p>
            <a:pPr marL="171450" indent="-171450">
              <a:buFont typeface="Arial" panose="020B0604020202020204" pitchFamily="34" charset="0"/>
              <a:buChar char="•"/>
            </a:pPr>
            <a:r>
              <a:rPr lang="en-GB" baseline="0" dirty="0" smtClean="0"/>
              <a:t>She is about to leap up.</a:t>
            </a:r>
          </a:p>
          <a:p>
            <a:pPr marL="171450" indent="-171450">
              <a:buFont typeface="Arial" panose="020B0604020202020204" pitchFamily="34" charset="0"/>
              <a:buChar char="•"/>
            </a:pPr>
            <a:r>
              <a:rPr lang="en-GB" baseline="0" dirty="0" smtClean="0"/>
              <a:t>The thumb and forefinger pressed together signifies the union of method and wisdom, while her other three fingers symbolise The Three Jewels.</a:t>
            </a:r>
          </a:p>
          <a:p>
            <a:pPr marL="171450" indent="-171450">
              <a:buFont typeface="Arial" panose="020B0604020202020204" pitchFamily="34" charset="0"/>
              <a:buChar char="•"/>
            </a:pPr>
            <a:endParaRPr lang="en-GB" baseline="0" dirty="0" smtClean="0"/>
          </a:p>
          <a:p>
            <a:r>
              <a:rPr lang="en-GB" baseline="0" dirty="0" smtClean="0"/>
              <a:t>Twenty One </a:t>
            </a:r>
            <a:r>
              <a:rPr lang="en-GB" baseline="0" dirty="0" err="1" smtClean="0"/>
              <a:t>Taras</a:t>
            </a:r>
            <a:r>
              <a:rPr lang="en-GB" baseline="0" dirty="0" smtClean="0"/>
              <a:t> – energy in all its guises – peaceful and wrathful</a:t>
            </a:r>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3</a:t>
            </a:fld>
            <a:endParaRPr lang="en-GB"/>
          </a:p>
        </p:txBody>
      </p:sp>
    </p:spTree>
    <p:extLst>
      <p:ext uri="{BB962C8B-B14F-4D97-AF65-F5344CB8AC3E}">
        <p14:creationId xmlns:p14="http://schemas.microsoft.com/office/powerpoint/2010/main" val="107360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31</a:t>
            </a:fld>
            <a:endParaRPr lang="en-GB"/>
          </a:p>
        </p:txBody>
      </p:sp>
    </p:spTree>
    <p:extLst>
      <p:ext uri="{BB962C8B-B14F-4D97-AF65-F5344CB8AC3E}">
        <p14:creationId xmlns:p14="http://schemas.microsoft.com/office/powerpoint/2010/main" val="184976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34</a:t>
            </a:fld>
            <a:endParaRPr lang="en-GB"/>
          </a:p>
        </p:txBody>
      </p:sp>
    </p:spTree>
    <p:extLst>
      <p:ext uri="{BB962C8B-B14F-4D97-AF65-F5344CB8AC3E}">
        <p14:creationId xmlns:p14="http://schemas.microsoft.com/office/powerpoint/2010/main" val="4195846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4BD9F0-C965-44EE-9241-799E581B10A6}" type="slidenum">
              <a:rPr lang="en-GB" smtClean="0"/>
              <a:t>36</a:t>
            </a:fld>
            <a:endParaRPr lang="en-GB"/>
          </a:p>
        </p:txBody>
      </p:sp>
    </p:spTree>
    <p:extLst>
      <p:ext uri="{BB962C8B-B14F-4D97-AF65-F5344CB8AC3E}">
        <p14:creationId xmlns:p14="http://schemas.microsoft.com/office/powerpoint/2010/main" val="405044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38</a:t>
            </a:fld>
            <a:endParaRPr lang="en-GB"/>
          </a:p>
        </p:txBody>
      </p:sp>
    </p:spTree>
    <p:extLst>
      <p:ext uri="{BB962C8B-B14F-4D97-AF65-F5344CB8AC3E}">
        <p14:creationId xmlns:p14="http://schemas.microsoft.com/office/powerpoint/2010/main" val="29441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4BD9F0-C965-44EE-9241-799E581B10A6}" type="slidenum">
              <a:rPr lang="en-GB" smtClean="0"/>
              <a:t>50</a:t>
            </a:fld>
            <a:endParaRPr lang="en-GB"/>
          </a:p>
        </p:txBody>
      </p:sp>
    </p:spTree>
    <p:extLst>
      <p:ext uri="{BB962C8B-B14F-4D97-AF65-F5344CB8AC3E}">
        <p14:creationId xmlns:p14="http://schemas.microsoft.com/office/powerpoint/2010/main" val="3015317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52</a:t>
            </a:fld>
            <a:endParaRPr lang="en-GB"/>
          </a:p>
        </p:txBody>
      </p:sp>
    </p:spTree>
    <p:extLst>
      <p:ext uri="{BB962C8B-B14F-4D97-AF65-F5344CB8AC3E}">
        <p14:creationId xmlns:p14="http://schemas.microsoft.com/office/powerpoint/2010/main" val="423627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53</a:t>
            </a:fld>
            <a:endParaRPr lang="en-GB"/>
          </a:p>
        </p:txBody>
      </p:sp>
    </p:spTree>
    <p:extLst>
      <p:ext uri="{BB962C8B-B14F-4D97-AF65-F5344CB8AC3E}">
        <p14:creationId xmlns:p14="http://schemas.microsoft.com/office/powerpoint/2010/main" val="426525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54</a:t>
            </a:fld>
            <a:endParaRPr lang="en-GB"/>
          </a:p>
        </p:txBody>
      </p:sp>
    </p:spTree>
    <p:extLst>
      <p:ext uri="{BB962C8B-B14F-4D97-AF65-F5344CB8AC3E}">
        <p14:creationId xmlns:p14="http://schemas.microsoft.com/office/powerpoint/2010/main" val="2804960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57</a:t>
            </a:fld>
            <a:endParaRPr lang="en-GB"/>
          </a:p>
        </p:txBody>
      </p:sp>
    </p:spTree>
    <p:extLst>
      <p:ext uri="{BB962C8B-B14F-4D97-AF65-F5344CB8AC3E}">
        <p14:creationId xmlns:p14="http://schemas.microsoft.com/office/powerpoint/2010/main" val="120241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4BD9F0-C965-44EE-9241-799E581B10A6}" type="slidenum">
              <a:rPr lang="en-GB" smtClean="0"/>
              <a:t>59</a:t>
            </a:fld>
            <a:endParaRPr lang="en-GB"/>
          </a:p>
        </p:txBody>
      </p:sp>
    </p:spTree>
    <p:extLst>
      <p:ext uri="{BB962C8B-B14F-4D97-AF65-F5344CB8AC3E}">
        <p14:creationId xmlns:p14="http://schemas.microsoft.com/office/powerpoint/2010/main" val="117866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create the causes to generate all the qualities defined in the praises to the 21 </a:t>
            </a:r>
            <a:r>
              <a:rPr lang="en-US" sz="1200" kern="1200" dirty="0" err="1" smtClean="0">
                <a:solidFill>
                  <a:schemeClr val="tx1"/>
                </a:solidFill>
                <a:effectLst/>
                <a:latin typeface="+mn-lt"/>
                <a:ea typeface="+mn-ea"/>
                <a:cs typeface="+mn-cs"/>
              </a:rPr>
              <a:t>Taras</a:t>
            </a:r>
            <a:r>
              <a:rPr lang="en-US" sz="1200" kern="1200" dirty="0" smtClean="0">
                <a:solidFill>
                  <a:schemeClr val="tx1"/>
                </a:solidFill>
                <a:effectLst/>
                <a:latin typeface="+mn-lt"/>
                <a:ea typeface="+mn-ea"/>
                <a:cs typeface="+mn-cs"/>
              </a:rPr>
              <a:t> we recite the seven limb prayer.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4</a:t>
            </a:fld>
            <a:endParaRPr lang="en-GB"/>
          </a:p>
        </p:txBody>
      </p:sp>
    </p:spTree>
    <p:extLst>
      <p:ext uri="{BB962C8B-B14F-4D97-AF65-F5344CB8AC3E}">
        <p14:creationId xmlns:p14="http://schemas.microsoft.com/office/powerpoint/2010/main" val="827181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61</a:t>
            </a:fld>
            <a:endParaRPr lang="en-GB"/>
          </a:p>
        </p:txBody>
      </p:sp>
    </p:spTree>
    <p:extLst>
      <p:ext uri="{BB962C8B-B14F-4D97-AF65-F5344CB8AC3E}">
        <p14:creationId xmlns:p14="http://schemas.microsoft.com/office/powerpoint/2010/main" val="3891969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4BD9F0-C965-44EE-9241-799E581B10A6}" type="slidenum">
              <a:rPr lang="en-GB" smtClean="0"/>
              <a:t>73</a:t>
            </a:fld>
            <a:endParaRPr lang="en-GB"/>
          </a:p>
        </p:txBody>
      </p:sp>
    </p:spTree>
    <p:extLst>
      <p:ext uri="{BB962C8B-B14F-4D97-AF65-F5344CB8AC3E}">
        <p14:creationId xmlns:p14="http://schemas.microsoft.com/office/powerpoint/2010/main" val="3545009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TAM: is the seed syllable of Tara. From the</a:t>
            </a:r>
            <a:r>
              <a:rPr lang="en-GB" baseline="0" dirty="0" smtClean="0"/>
              <a:t> first syllable of her name. Seed syllables relate to different deities and mantras like OM. They are the essence of the practice and of the deity. These sounds resonate within the nervous system – not on gross consciousness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Reminder of the meaning of the mantra: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“Through the purity of your body, speech and mind, please protect us from the fears of samsara, both outer and inner, and make it so that they no longer exist. Our request in answered. “</a:t>
            </a:r>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74</a:t>
            </a:fld>
            <a:endParaRPr lang="en-GB"/>
          </a:p>
        </p:txBody>
      </p:sp>
    </p:spTree>
    <p:extLst>
      <p:ext uri="{BB962C8B-B14F-4D97-AF65-F5344CB8AC3E}">
        <p14:creationId xmlns:p14="http://schemas.microsoft.com/office/powerpoint/2010/main" val="1064397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Line 3: Two </a:t>
            </a:r>
            <a:r>
              <a:rPr lang="en-GB" dirty="0" err="1" smtClean="0"/>
              <a:t>obscurations</a:t>
            </a:r>
            <a:r>
              <a:rPr lang="en-GB" dirty="0" smtClean="0"/>
              <a:t>: an obscuration is that which covers the pure nature of the mind – emotional and cognitive – </a:t>
            </a:r>
          </a:p>
          <a:p>
            <a:r>
              <a:rPr lang="en-GB" dirty="0" smtClean="0"/>
              <a:t>The circle of three – agent (the doer), object (to be done to, the receiver of the action) and action (what is being done) have to be seen as empty. </a:t>
            </a:r>
            <a:r>
              <a:rPr lang="en-GB" dirty="0" err="1" smtClean="0"/>
              <a:t>Obscurations</a:t>
            </a:r>
            <a:r>
              <a:rPr lang="en-GB" dirty="0" smtClean="0"/>
              <a:t> prevent omniscience. </a:t>
            </a:r>
          </a:p>
          <a:p>
            <a:pPr marL="0" lvl="0" indent="0">
              <a:buFont typeface="Arial" panose="020B0604020202020204" pitchFamily="34" charset="0"/>
              <a:buNone/>
            </a:pPr>
            <a:r>
              <a:rPr lang="en-GB" dirty="0" smtClean="0"/>
              <a:t>Line 3: Complete both collections: </a:t>
            </a:r>
            <a:r>
              <a:rPr lang="en-GB" sz="1200" b="0" i="0" kern="1200" dirty="0" smtClean="0">
                <a:solidFill>
                  <a:schemeClr val="tx1"/>
                </a:solidFill>
                <a:effectLst/>
                <a:latin typeface="+mn-lt"/>
                <a:ea typeface="+mn-ea"/>
                <a:cs typeface="+mn-cs"/>
              </a:rPr>
              <a:t>Also called the two types of merit, they are: the merit of virtue, which develops the method side of the path by practicing generosity and so forth (patience, etc. constructive emotions) and the merit of (transcendental) wisdom, which develops the wisdom side of the path by meditation on emptiness and so forth.</a:t>
            </a:r>
            <a:r>
              <a:rPr lang="en-GB" sz="1200" kern="1200" dirty="0" smtClean="0">
                <a:solidFill>
                  <a:schemeClr val="tx1"/>
                </a:solidFill>
                <a:effectLst/>
                <a:latin typeface="+mn-lt"/>
                <a:ea typeface="+mn-ea"/>
                <a:cs typeface="+mn-cs"/>
              </a:rPr>
              <a:t> The Method side relates to our emotional development and the wisdom to cognitive – knowing that everything is empty of inherent existence. Vajra and bell used in tantric practice</a:t>
            </a:r>
          </a:p>
          <a:p>
            <a:pPr marL="0" lvl="0" indent="0">
              <a:buFont typeface="Arial" panose="020B0604020202020204" pitchFamily="34" charset="0"/>
              <a:buNone/>
            </a:pPr>
            <a:r>
              <a:rPr lang="en-GB" sz="1200" b="1" kern="1200" dirty="0" smtClean="0">
                <a:solidFill>
                  <a:schemeClr val="tx1"/>
                </a:solidFill>
                <a:effectLst/>
                <a:latin typeface="+mn-lt"/>
                <a:ea typeface="+mn-ea"/>
                <a:cs typeface="+mn-cs"/>
              </a:rPr>
              <a:t>2</a:t>
            </a:r>
            <a:r>
              <a:rPr lang="en-GB" sz="1200" b="1" kern="1200" baseline="30000" dirty="0" smtClean="0">
                <a:solidFill>
                  <a:schemeClr val="tx1"/>
                </a:solidFill>
                <a:effectLst/>
                <a:latin typeface="+mn-lt"/>
                <a:ea typeface="+mn-ea"/>
                <a:cs typeface="+mn-cs"/>
              </a:rPr>
              <a:t>nd</a:t>
            </a:r>
            <a:r>
              <a:rPr lang="en-GB" sz="1200" b="1" kern="1200" dirty="0" smtClean="0">
                <a:solidFill>
                  <a:schemeClr val="tx1"/>
                </a:solidFill>
                <a:effectLst/>
                <a:latin typeface="+mn-lt"/>
                <a:ea typeface="+mn-ea"/>
                <a:cs typeface="+mn-cs"/>
              </a:rPr>
              <a:t> to last line verse 1:</a:t>
            </a:r>
          </a:p>
          <a:p>
            <a:pPr marL="0" lvl="0" indent="0">
              <a:buFont typeface="Arial" panose="020B0604020202020204" pitchFamily="34" charset="0"/>
              <a:buNone/>
            </a:pPr>
            <a:r>
              <a:rPr lang="en-GB" sz="1200" b="1" kern="1200" dirty="0" smtClean="0">
                <a:solidFill>
                  <a:schemeClr val="tx1"/>
                </a:solidFill>
                <a:effectLst/>
                <a:latin typeface="+mn-lt"/>
                <a:ea typeface="+mn-ea"/>
                <a:cs typeface="+mn-cs"/>
              </a:rPr>
              <a:t>8 fears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Drowning /doubt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Fire/lust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Thieves/envy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Lions/greed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Snakes/hatred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Spirits/mistaken views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Prison/delusions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Elephants/pride</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75</a:t>
            </a:fld>
            <a:endParaRPr lang="en-GB"/>
          </a:p>
        </p:txBody>
      </p:sp>
    </p:spTree>
    <p:extLst>
      <p:ext uri="{BB962C8B-B14F-4D97-AF65-F5344CB8AC3E}">
        <p14:creationId xmlns:p14="http://schemas.microsoft.com/office/powerpoint/2010/main" val="2964920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Line 1: Mundane and </a:t>
            </a:r>
            <a:r>
              <a:rPr lang="en-GB" dirty="0" err="1" smtClean="0"/>
              <a:t>supramundane</a:t>
            </a:r>
            <a:r>
              <a:rPr lang="en-GB" dirty="0" smtClean="0"/>
              <a:t> collections: of the ethical path (mundane) and the transcendental path beyond liberation (</a:t>
            </a:r>
            <a:r>
              <a:rPr lang="en-GB" dirty="0" err="1" smtClean="0"/>
              <a:t>supramundane</a:t>
            </a:r>
            <a:r>
              <a:rPr lang="en-GB" dirty="0" smtClean="0"/>
              <a:t>)</a:t>
            </a:r>
          </a:p>
          <a:p>
            <a:r>
              <a:rPr lang="en-GB" dirty="0" smtClean="0"/>
              <a:t>Last line last verse: </a:t>
            </a:r>
            <a:r>
              <a:rPr lang="en-GB" dirty="0" err="1" smtClean="0"/>
              <a:t>Amitabha</a:t>
            </a:r>
            <a:r>
              <a:rPr lang="en-GB" dirty="0" smtClean="0"/>
              <a:t>: one of the five </a:t>
            </a:r>
            <a:r>
              <a:rPr lang="en-GB" dirty="0" err="1" smtClean="0"/>
              <a:t>dhyani</a:t>
            </a:r>
            <a:r>
              <a:rPr lang="en-GB" dirty="0" smtClean="0"/>
              <a:t> </a:t>
            </a:r>
            <a:r>
              <a:rPr lang="en-GB" dirty="0" err="1" smtClean="0"/>
              <a:t>buddhas</a:t>
            </a:r>
            <a:r>
              <a:rPr lang="en-GB" dirty="0" smtClean="0"/>
              <a:t> who have existed eternally. A Pure Land Buddha.</a:t>
            </a:r>
          </a:p>
          <a:p>
            <a:r>
              <a:rPr lang="en-GB" dirty="0" smtClean="0"/>
              <a:t>Five Buddha Families: the experience of full enlightenment as the transformation and purification of the 5 aggregates into the 5 wisdoms represented by </a:t>
            </a:r>
            <a:r>
              <a:rPr lang="en-GB" dirty="0" err="1" smtClean="0"/>
              <a:t>Vairocana</a:t>
            </a:r>
            <a:r>
              <a:rPr lang="en-GB" dirty="0" smtClean="0"/>
              <a:t>,</a:t>
            </a:r>
            <a:r>
              <a:rPr lang="en-GB" baseline="0" dirty="0" smtClean="0"/>
              <a:t> </a:t>
            </a:r>
            <a:r>
              <a:rPr lang="en-GB" baseline="0" dirty="0" err="1" smtClean="0"/>
              <a:t>Ratnasambhava</a:t>
            </a:r>
            <a:r>
              <a:rPr lang="en-GB" baseline="0" dirty="0" smtClean="0"/>
              <a:t>, </a:t>
            </a:r>
            <a:r>
              <a:rPr lang="en-GB" baseline="0" dirty="0" err="1" smtClean="0"/>
              <a:t>Amitabha</a:t>
            </a:r>
            <a:r>
              <a:rPr lang="en-GB" baseline="0" dirty="0" smtClean="0"/>
              <a:t>, </a:t>
            </a:r>
            <a:r>
              <a:rPr lang="en-GB" baseline="0" dirty="0" err="1" smtClean="0"/>
              <a:t>Amogasidhi</a:t>
            </a:r>
            <a:r>
              <a:rPr lang="en-GB" baseline="0" dirty="0" smtClean="0"/>
              <a:t> and </a:t>
            </a:r>
            <a:r>
              <a:rPr lang="en-GB" baseline="0" dirty="0" err="1" smtClean="0"/>
              <a:t>Akshobya</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Five wisdoms: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hlinkClick r:id="rId3" tooltip="Mirror-like wisdom"/>
              </a:rPr>
              <a:t>wisdom of </a:t>
            </a:r>
            <a:r>
              <a:rPr lang="en-GB" sz="1200" b="0" i="0" u="none" strike="noStrike" kern="1200" dirty="0" err="1" smtClean="0">
                <a:solidFill>
                  <a:schemeClr val="tx1"/>
                </a:solidFill>
                <a:effectLst/>
                <a:latin typeface="+mn-lt"/>
                <a:ea typeface="+mn-ea"/>
                <a:cs typeface="+mn-cs"/>
                <a:hlinkClick r:id="rId3" tooltip="Mirror-like wisdom"/>
              </a:rPr>
              <a:t>dharmadatu</a:t>
            </a:r>
            <a:r>
              <a:rPr lang="en-GB" sz="1200" b="0" i="0" u="none" strike="noStrike"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4" tooltip="Wisdom of equality"/>
              </a:rPr>
              <a:t>–</a:t>
            </a:r>
            <a:r>
              <a:rPr lang="en-GB" sz="1200" b="0" i="0" u="none" strike="noStrike" kern="1200" dirty="0" smtClean="0">
                <a:solidFill>
                  <a:schemeClr val="tx1"/>
                </a:solidFill>
                <a:effectLst/>
                <a:latin typeface="+mn-lt"/>
                <a:ea typeface="+mn-ea"/>
                <a:cs typeface="+mn-cs"/>
              </a:rPr>
              <a:t> consciousness</a:t>
            </a:r>
            <a:r>
              <a:rPr lang="en-GB" sz="1200" b="0" i="0" u="none" strike="noStrike" kern="1200" baseline="0" dirty="0" smtClean="0">
                <a:solidFill>
                  <a:schemeClr val="tx1"/>
                </a:solidFill>
                <a:effectLst/>
                <a:latin typeface="+mn-lt"/>
                <a:ea typeface="+mn-ea"/>
                <a:cs typeface="+mn-cs"/>
              </a:rPr>
              <a:t> – blue –- space – ignorance into wisdom - AKSHOBYA</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hlinkClick r:id="rId5" tooltip="Wisdom of dharmadhatu"/>
              </a:rPr>
              <a:t>wisdom of mirror-like wisdom</a:t>
            </a:r>
            <a:r>
              <a:rPr lang="en-GB" sz="1200" b="0" i="0" u="none" strike="noStrike" kern="1200" dirty="0" smtClean="0">
                <a:solidFill>
                  <a:schemeClr val="tx1"/>
                </a:solidFill>
                <a:effectLst/>
                <a:latin typeface="+mn-lt"/>
                <a:ea typeface="+mn-ea"/>
                <a:cs typeface="+mn-cs"/>
              </a:rPr>
              <a:t> – form</a:t>
            </a:r>
            <a:r>
              <a:rPr lang="en-GB" sz="1200" b="0" i="0" u="none" strike="noStrike" kern="1200" baseline="0" dirty="0" smtClean="0">
                <a:solidFill>
                  <a:schemeClr val="tx1"/>
                </a:solidFill>
                <a:effectLst/>
                <a:latin typeface="+mn-lt"/>
                <a:ea typeface="+mn-ea"/>
                <a:cs typeface="+mn-cs"/>
              </a:rPr>
              <a:t>       – white – water – anger/hatred into patience - into mirror-like wisdom– VAIROCANA</a:t>
            </a:r>
          </a:p>
          <a:p>
            <a:r>
              <a:rPr lang="en-GB" sz="1200" b="0" i="0" u="none" kern="1200" dirty="0" smtClean="0">
                <a:solidFill>
                  <a:schemeClr val="tx1"/>
                </a:solidFill>
                <a:effectLst/>
                <a:latin typeface="+mn-lt"/>
                <a:ea typeface="+mn-ea"/>
                <a:cs typeface="+mn-cs"/>
                <a:hlinkClick r:id="rId4" tooltip="Wisdom of equality"/>
              </a:rPr>
              <a:t>wisdom of equality</a:t>
            </a:r>
            <a:r>
              <a:rPr lang="en-GB" sz="1200" b="0" i="0" u="none" kern="1200" dirty="0" smtClean="0">
                <a:solidFill>
                  <a:schemeClr val="tx1"/>
                </a:solidFill>
                <a:effectLst/>
                <a:latin typeface="+mn-lt"/>
                <a:ea typeface="+mn-ea"/>
                <a:cs typeface="+mn-cs"/>
              </a:rPr>
              <a:t>          – feeling             – yellow – earth – pride into compassion - RATNASAMBHAVA</a:t>
            </a:r>
          </a:p>
          <a:p>
            <a:r>
              <a:rPr lang="en-GB" sz="1200" b="0" i="0" u="none" strike="noStrike" kern="1200" dirty="0" smtClean="0">
                <a:solidFill>
                  <a:schemeClr val="tx1"/>
                </a:solidFill>
                <a:effectLst/>
                <a:latin typeface="+mn-lt"/>
                <a:ea typeface="+mn-ea"/>
                <a:cs typeface="+mn-cs"/>
                <a:hlinkClick r:id="rId6" tooltip="Wisdom of discernment"/>
              </a:rPr>
              <a:t>wisdom of discernment</a:t>
            </a:r>
            <a:r>
              <a:rPr lang="en-GB" sz="1200" b="0" i="0" u="none" strike="noStrike"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7" tooltip="All-accomplishing wisdom"/>
              </a:rPr>
              <a:t>–</a:t>
            </a:r>
            <a:r>
              <a:rPr lang="en-GB" sz="1200" b="0" i="0" u="none" strike="noStrike" kern="1200" dirty="0" smtClean="0">
                <a:solidFill>
                  <a:schemeClr val="tx1"/>
                </a:solidFill>
                <a:effectLst/>
                <a:latin typeface="+mn-lt"/>
                <a:ea typeface="+mn-ea"/>
                <a:cs typeface="+mn-cs"/>
              </a:rPr>
              <a:t> discrimination </a:t>
            </a:r>
            <a:r>
              <a:rPr lang="en-GB" sz="1200" b="0" i="0" u="none" strike="noStrike" kern="1200" baseline="0" dirty="0" smtClean="0">
                <a:solidFill>
                  <a:schemeClr val="tx1"/>
                </a:solidFill>
                <a:effectLst/>
                <a:latin typeface="+mn-lt"/>
                <a:ea typeface="+mn-ea"/>
                <a:cs typeface="+mn-cs"/>
              </a:rPr>
              <a:t>– red – fire – desire/lust into love - AMITABHA</a:t>
            </a:r>
            <a:endParaRPr lang="en-GB"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hlinkClick r:id="rId7" tooltip="All-accomplishing wisdom"/>
              </a:rPr>
              <a:t>all-accomplishing wisdom</a:t>
            </a:r>
            <a:r>
              <a:rPr lang="en-GB" sz="1200" b="0" i="0" u="none" strike="noStrike" kern="1200" dirty="0" smtClean="0">
                <a:solidFill>
                  <a:schemeClr val="tx1"/>
                </a:solidFill>
                <a:effectLst/>
                <a:latin typeface="+mn-lt"/>
                <a:ea typeface="+mn-ea"/>
                <a:cs typeface="+mn-cs"/>
              </a:rPr>
              <a:t> – compositional factors– green – wind</a:t>
            </a:r>
            <a:r>
              <a:rPr lang="en-GB" sz="1200" b="0" i="0" u="none" strike="noStrike" kern="1200" baseline="0" dirty="0" smtClean="0">
                <a:solidFill>
                  <a:schemeClr val="tx1"/>
                </a:solidFill>
                <a:effectLst/>
                <a:latin typeface="+mn-lt"/>
                <a:ea typeface="+mn-ea"/>
                <a:cs typeface="+mn-cs"/>
              </a:rPr>
              <a:t> – jealousy and envy into equanimity – AMOGASIDDHI (</a:t>
            </a:r>
            <a:r>
              <a:rPr lang="en-GB" sz="1200" b="0" i="0" u="none" strike="noStrike" kern="1200" baseline="0" dirty="0" err="1" smtClean="0">
                <a:solidFill>
                  <a:schemeClr val="tx1"/>
                </a:solidFill>
                <a:effectLst/>
                <a:latin typeface="+mn-lt"/>
                <a:ea typeface="+mn-ea"/>
                <a:cs typeface="+mn-cs"/>
              </a:rPr>
              <a:t>Dhyani</a:t>
            </a:r>
            <a:r>
              <a:rPr lang="en-GB" sz="1200" b="0" i="0" u="none" strike="noStrike" kern="1200" baseline="0" dirty="0" smtClean="0">
                <a:solidFill>
                  <a:schemeClr val="tx1"/>
                </a:solidFill>
                <a:effectLst/>
                <a:latin typeface="+mn-lt"/>
                <a:ea typeface="+mn-ea"/>
                <a:cs typeface="+mn-cs"/>
              </a:rPr>
              <a:t> mother is </a:t>
            </a:r>
            <a:r>
              <a:rPr lang="en-GB" sz="1200" b="0" i="0" u="none" strike="noStrike" kern="1200" baseline="0" dirty="0" err="1" smtClean="0">
                <a:solidFill>
                  <a:schemeClr val="tx1"/>
                </a:solidFill>
                <a:effectLst/>
                <a:latin typeface="+mn-lt"/>
                <a:ea typeface="+mn-ea"/>
                <a:cs typeface="+mn-cs"/>
              </a:rPr>
              <a:t>Samaya</a:t>
            </a:r>
            <a:r>
              <a:rPr lang="en-GB" sz="1200" b="0" i="0" u="none" strike="noStrike" kern="1200" baseline="0" dirty="0" smtClean="0">
                <a:solidFill>
                  <a:schemeClr val="tx1"/>
                </a:solidFill>
                <a:effectLst/>
                <a:latin typeface="+mn-lt"/>
                <a:ea typeface="+mn-ea"/>
                <a:cs typeface="+mn-cs"/>
              </a:rPr>
              <a:t> Tara)</a:t>
            </a:r>
          </a:p>
          <a:p>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Each </a:t>
            </a:r>
            <a:r>
              <a:rPr lang="en-GB" sz="1200" b="0" i="0" u="none" strike="noStrike" kern="1200" dirty="0" err="1" smtClean="0">
                <a:solidFill>
                  <a:schemeClr val="tx1"/>
                </a:solidFill>
                <a:effectLst/>
                <a:latin typeface="+mn-lt"/>
                <a:ea typeface="+mn-ea"/>
                <a:cs typeface="+mn-cs"/>
              </a:rPr>
              <a:t>Dhyana</a:t>
            </a:r>
            <a:r>
              <a:rPr lang="en-GB" sz="1200" b="0" i="0" u="none" strike="noStrike" kern="1200" dirty="0" smtClean="0">
                <a:solidFill>
                  <a:schemeClr val="tx1"/>
                </a:solidFill>
                <a:effectLst/>
                <a:latin typeface="+mn-lt"/>
                <a:ea typeface="+mn-ea"/>
                <a:cs typeface="+mn-cs"/>
              </a:rPr>
              <a:t> Buddha relates to a chakra. With</a:t>
            </a:r>
            <a:r>
              <a:rPr lang="en-GB" sz="1200" b="0" i="0" u="none" strike="noStrike" kern="1200" baseline="0" dirty="0" smtClean="0">
                <a:solidFill>
                  <a:schemeClr val="tx1"/>
                </a:solidFill>
                <a:effectLst/>
                <a:latin typeface="+mn-lt"/>
                <a:ea typeface="+mn-ea"/>
                <a:cs typeface="+mn-cs"/>
              </a:rPr>
              <a:t> enlightenment the chakras are said to open up to reveal the mandalas of each </a:t>
            </a:r>
            <a:r>
              <a:rPr lang="en-GB" sz="1200" b="0" i="0" u="none" strike="noStrike" kern="1200" baseline="0" dirty="0" err="1" smtClean="0">
                <a:solidFill>
                  <a:schemeClr val="tx1"/>
                </a:solidFill>
                <a:effectLst/>
                <a:latin typeface="+mn-lt"/>
                <a:ea typeface="+mn-ea"/>
                <a:cs typeface="+mn-cs"/>
              </a:rPr>
              <a:t>Dhyani</a:t>
            </a:r>
            <a:r>
              <a:rPr lang="en-GB" sz="1200" b="0" i="0" u="none" strike="noStrike" kern="1200" baseline="0" dirty="0" smtClean="0">
                <a:solidFill>
                  <a:schemeClr val="tx1"/>
                </a:solidFill>
                <a:effectLst/>
                <a:latin typeface="+mn-lt"/>
                <a:ea typeface="+mn-ea"/>
                <a:cs typeface="+mn-cs"/>
              </a:rPr>
              <a:t> Buddha.</a:t>
            </a:r>
          </a:p>
          <a:p>
            <a:r>
              <a:rPr lang="en-GB" sz="1200" b="0" i="0" u="none" strike="noStrike" kern="1200" baseline="0" dirty="0" smtClean="0">
                <a:solidFill>
                  <a:schemeClr val="tx1"/>
                </a:solidFill>
                <a:effectLst/>
                <a:latin typeface="+mn-lt"/>
                <a:ea typeface="+mn-ea"/>
                <a:cs typeface="+mn-cs"/>
              </a:rPr>
              <a:t>Their visualisation is recited in the after death prayers and in death meditations. The dissolution of the elements when we die.</a:t>
            </a:r>
          </a:p>
          <a:p>
            <a:r>
              <a:rPr lang="en-GB" sz="1200" b="0" i="0" u="none" strike="noStrike" kern="1200" baseline="0" dirty="0" smtClean="0">
                <a:solidFill>
                  <a:schemeClr val="tx1"/>
                </a:solidFill>
                <a:effectLst/>
                <a:latin typeface="+mn-lt"/>
                <a:ea typeface="+mn-ea"/>
                <a:cs typeface="+mn-cs"/>
              </a:rPr>
              <a:t>First form, feeling, discrimination, compositional factors, consciousness</a:t>
            </a:r>
            <a:endParaRPr lang="en-GB" sz="1200" b="0" i="0" u="none" kern="1200" dirty="0" smtClean="0">
              <a:solidFill>
                <a:schemeClr val="tx1"/>
              </a:solidFill>
              <a:effectLst/>
              <a:latin typeface="+mn-lt"/>
              <a:ea typeface="+mn-ea"/>
              <a:cs typeface="+mn-cs"/>
            </a:endParaRPr>
          </a:p>
          <a:p>
            <a:r>
              <a:rPr lang="en-GB" dirty="0" smtClean="0"/>
              <a:t>Earth, water, fire, wind, space</a:t>
            </a:r>
            <a:r>
              <a:rPr lang="en-GB" baseline="0" dirty="0" smtClean="0"/>
              <a:t> ( gross, subtle and very subtle </a:t>
            </a:r>
            <a:r>
              <a:rPr lang="en-GB" baseline="0" dirty="0" err="1" smtClean="0"/>
              <a:t>consciousnesses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76</a:t>
            </a:fld>
            <a:endParaRPr lang="en-GB"/>
          </a:p>
        </p:txBody>
      </p:sp>
    </p:spTree>
    <p:extLst>
      <p:ext uri="{BB962C8B-B14F-4D97-AF65-F5344CB8AC3E}">
        <p14:creationId xmlns:p14="http://schemas.microsoft.com/office/powerpoint/2010/main" val="331168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met her in previous lives</a:t>
            </a:r>
          </a:p>
          <a:p>
            <a:r>
              <a:rPr lang="en-GB" dirty="0" smtClean="0"/>
              <a:t>She appears – Virgin</a:t>
            </a:r>
            <a:r>
              <a:rPr lang="en-GB" baseline="0" dirty="0" smtClean="0"/>
              <a:t> Mary? </a:t>
            </a:r>
          </a:p>
          <a:p>
            <a:r>
              <a:rPr lang="en-GB" baseline="0" dirty="0" err="1" smtClean="0"/>
              <a:t>Utpala</a:t>
            </a:r>
            <a:r>
              <a:rPr lang="en-GB" baseline="0" dirty="0" smtClean="0"/>
              <a:t> flower – medicinal and a symbol of the pure. Associated in particular with Tara. </a:t>
            </a:r>
          </a:p>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77</a:t>
            </a:fld>
            <a:endParaRPr lang="en-GB"/>
          </a:p>
        </p:txBody>
      </p:sp>
    </p:spTree>
    <p:extLst>
      <p:ext uri="{BB962C8B-B14F-4D97-AF65-F5344CB8AC3E}">
        <p14:creationId xmlns:p14="http://schemas.microsoft.com/office/powerpoint/2010/main" val="3670267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79</a:t>
            </a:fld>
            <a:endParaRPr lang="en-GB"/>
          </a:p>
        </p:txBody>
      </p:sp>
    </p:spTree>
    <p:extLst>
      <p:ext uri="{BB962C8B-B14F-4D97-AF65-F5344CB8AC3E}">
        <p14:creationId xmlns:p14="http://schemas.microsoft.com/office/powerpoint/2010/main" val="1836175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prayer was a choice made by some students. They feel that it brings the practice back to oneself – our motivation, our wishes. </a:t>
            </a:r>
          </a:p>
          <a:p>
            <a:r>
              <a:rPr lang="en-GB" dirty="0" smtClean="0"/>
              <a:t>Encompasses the four </a:t>
            </a:r>
            <a:r>
              <a:rPr lang="en-GB" dirty="0" err="1" smtClean="0"/>
              <a:t>immeasurables</a:t>
            </a:r>
            <a:r>
              <a:rPr lang="en-GB" dirty="0" smtClean="0"/>
              <a:t> of equanimity, love, compassion and empathic joy – full circle </a:t>
            </a:r>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82</a:t>
            </a:fld>
            <a:endParaRPr lang="en-GB"/>
          </a:p>
        </p:txBody>
      </p:sp>
    </p:spTree>
    <p:extLst>
      <p:ext uri="{BB962C8B-B14F-4D97-AF65-F5344CB8AC3E}">
        <p14:creationId xmlns:p14="http://schemas.microsoft.com/office/powerpoint/2010/main" val="318958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OM:         </a:t>
            </a:r>
            <a:r>
              <a:rPr lang="en-GB" dirty="0" smtClean="0"/>
              <a:t>the unification of her Vajra body, speech and mind – our object of veneration</a:t>
            </a:r>
          </a:p>
          <a:p>
            <a:r>
              <a:rPr lang="en-GB" b="1" dirty="0" smtClean="0"/>
              <a:t>Je:</a:t>
            </a:r>
            <a:r>
              <a:rPr lang="en-GB" dirty="0" smtClean="0"/>
              <a:t>            a prefix for a high rank lady. Because she is seen as the mother of conquerors</a:t>
            </a:r>
            <a:r>
              <a:rPr lang="en-GB" baseline="0" dirty="0" smtClean="0"/>
              <a:t> (of delusions) and has led countless sentient beings to Buddhahood</a:t>
            </a:r>
          </a:p>
          <a:p>
            <a:r>
              <a:rPr lang="en-GB" b="1" baseline="0" dirty="0" err="1" smtClean="0"/>
              <a:t>Tsun</a:t>
            </a:r>
            <a:r>
              <a:rPr lang="en-GB" b="1" baseline="0" dirty="0" smtClean="0"/>
              <a:t>-ma</a:t>
            </a:r>
            <a:r>
              <a:rPr lang="en-GB" baseline="0" dirty="0" smtClean="0"/>
              <a:t>: pure in training, in the bodhisattva practices of the 6 perfections and pure of vows. It denotes one who is a scholar and practises purely.</a:t>
            </a:r>
          </a:p>
          <a:p>
            <a:r>
              <a:rPr lang="en-GB" b="1" baseline="0" dirty="0" err="1" smtClean="0"/>
              <a:t>Phag</a:t>
            </a:r>
            <a:r>
              <a:rPr lang="en-GB" b="1" baseline="0" dirty="0" smtClean="0"/>
              <a:t> –ma</a:t>
            </a:r>
            <a:r>
              <a:rPr lang="en-GB" baseline="0" dirty="0" smtClean="0"/>
              <a:t>: Superior. Free from the two extremes of existence and peace. She is free from peace because in meditative equipoise on cessation she still benefits sentient beings </a:t>
            </a:r>
          </a:p>
          <a:p>
            <a:r>
              <a:rPr lang="en-GB" b="1" baseline="0" dirty="0" err="1" smtClean="0"/>
              <a:t>Drol</a:t>
            </a:r>
            <a:r>
              <a:rPr lang="en-GB" b="1" baseline="0" dirty="0" smtClean="0"/>
              <a:t>-ma</a:t>
            </a:r>
            <a:r>
              <a:rPr lang="en-GB" baseline="0" dirty="0" smtClean="0"/>
              <a:t>: </a:t>
            </a:r>
            <a:r>
              <a:rPr lang="en-GB" baseline="0" dirty="0" err="1" smtClean="0"/>
              <a:t>Drolma</a:t>
            </a:r>
            <a:r>
              <a:rPr lang="en-GB" baseline="0" dirty="0" smtClean="0"/>
              <a:t> is Tibetan for Tara. Tara is Sanskrit and means liberator. She received this name because she rescues countless beings from suffering</a:t>
            </a:r>
          </a:p>
          <a:p>
            <a:r>
              <a:rPr lang="en-GB" b="1" baseline="0" dirty="0" err="1" smtClean="0"/>
              <a:t>Chagtsal</a:t>
            </a:r>
            <a:r>
              <a:rPr lang="en-GB" b="1" baseline="0" dirty="0" smtClean="0"/>
              <a:t>-lo</a:t>
            </a:r>
            <a:r>
              <a:rPr lang="en-GB" baseline="0" dirty="0" smtClean="0"/>
              <a:t>: Paying homage with body, speech and mind</a:t>
            </a:r>
          </a:p>
          <a:p>
            <a:endParaRPr lang="en-GB" baseline="0" dirty="0" smtClean="0"/>
          </a:p>
          <a:p>
            <a:r>
              <a:rPr lang="en-GB" baseline="0" dirty="0" smtClean="0"/>
              <a:t>Mothers will protect their children in any way they can. They can be a lioness if their child is threatened. They can reprimand the child if it’s endangering its life.</a:t>
            </a:r>
          </a:p>
          <a:p>
            <a:r>
              <a:rPr lang="en-GB" baseline="0" dirty="0" smtClean="0"/>
              <a:t> It can comfort and nourish the child to soothe.</a:t>
            </a:r>
          </a:p>
          <a:p>
            <a:r>
              <a:rPr lang="en-GB" baseline="0" dirty="0" smtClean="0"/>
              <a:t>In the same way Tara manifests in may different forms to show us that she is there in all situations that merit protection and support. </a:t>
            </a:r>
          </a:p>
          <a:p>
            <a:r>
              <a:rPr lang="en-GB" baseline="0" dirty="0" smtClean="0"/>
              <a:t>That is the meaning of the 21 </a:t>
            </a:r>
            <a:r>
              <a:rPr lang="en-GB" baseline="0" dirty="0" err="1" smtClean="0"/>
              <a:t>Taras</a:t>
            </a:r>
            <a:r>
              <a:rPr lang="en-GB" baseline="0" dirty="0" smtClean="0"/>
              <a:t> – they have different colours, different mudras, different expressions – all conveying a specific </a:t>
            </a:r>
            <a:r>
              <a:rPr lang="en-GB" baseline="0" dirty="0" err="1" smtClean="0"/>
              <a:t>samsaric</a:t>
            </a:r>
            <a:r>
              <a:rPr lang="en-GB" baseline="0" dirty="0" smtClean="0"/>
              <a:t> problem, that we all might encounter in the uncertainties of life. </a:t>
            </a:r>
          </a:p>
          <a:p>
            <a:r>
              <a:rPr lang="en-GB" baseline="0" dirty="0" smtClean="0"/>
              <a:t>Most have a peaceful demeanour to lead us out of suffering and danger, whilst others have a slightly wrathful manner to avert obstacles and delusions. Some have wrathful expressions to subdue harmful opposition to the Dharma.</a:t>
            </a:r>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5</a:t>
            </a:fld>
            <a:endParaRPr lang="en-GB"/>
          </a:p>
        </p:txBody>
      </p:sp>
    </p:spTree>
    <p:extLst>
      <p:ext uri="{BB962C8B-B14F-4D97-AF65-F5344CB8AC3E}">
        <p14:creationId xmlns:p14="http://schemas.microsoft.com/office/powerpoint/2010/main" val="91009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 Tara, Swift Heroine</a:t>
            </a:r>
          </a:p>
          <a:p>
            <a:r>
              <a:rPr lang="en-GB" dirty="0" smtClean="0"/>
              <a:t>The praises open with revering her life story. </a:t>
            </a:r>
          </a:p>
          <a:p>
            <a:pPr marL="171450" indent="-171450">
              <a:buFont typeface="Arial" panose="020B0604020202020204" pitchFamily="34" charset="0"/>
              <a:buChar char="•"/>
            </a:pPr>
            <a:r>
              <a:rPr lang="en-GB" dirty="0" smtClean="0"/>
              <a:t>Red, seated on a lotus and moon disk.</a:t>
            </a:r>
          </a:p>
          <a:p>
            <a:pPr marL="171450" indent="-171450">
              <a:buFont typeface="Arial" panose="020B0604020202020204" pitchFamily="34" charset="0"/>
              <a:buChar char="•"/>
            </a:pPr>
            <a:r>
              <a:rPr lang="en-GB" dirty="0" smtClean="0"/>
              <a:t>Her right hand grants refuge – holds a red</a:t>
            </a:r>
            <a:r>
              <a:rPr lang="en-GB" baseline="0" dirty="0" smtClean="0"/>
              <a:t> vase of nectar – grants all power and attainments to any her pray to her</a:t>
            </a:r>
          </a:p>
          <a:p>
            <a:pPr marL="171450" indent="-171450">
              <a:buFont typeface="Arial" panose="020B0604020202020204" pitchFamily="34" charset="0"/>
              <a:buChar char="•"/>
            </a:pPr>
            <a:r>
              <a:rPr lang="en-GB" baseline="0" dirty="0" smtClean="0"/>
              <a:t>Her left hand in the mudra of bestowing realisations assuring beings that they no longer need fear the dangers of samsara</a:t>
            </a:r>
          </a:p>
          <a:p>
            <a:pPr marL="171450" indent="-171450">
              <a:buFont typeface="Arial" panose="020B0604020202020204" pitchFamily="34" charset="0"/>
              <a:buChar char="•"/>
            </a:pPr>
            <a:r>
              <a:rPr lang="en-GB" baseline="0" dirty="0" smtClean="0"/>
              <a:t>Swift because her enlightened activity works especially quickly and without delay</a:t>
            </a:r>
          </a:p>
          <a:p>
            <a:pPr marL="171450" indent="-171450">
              <a:buFont typeface="Arial" panose="020B0604020202020204" pitchFamily="34" charset="0"/>
              <a:buChar char="•"/>
            </a:pPr>
            <a:r>
              <a:rPr lang="en-GB" baseline="0" dirty="0" smtClean="0"/>
              <a:t>Heroic because she has conquered the four </a:t>
            </a:r>
            <a:r>
              <a:rPr lang="en-GB" baseline="0" dirty="0" err="1" smtClean="0"/>
              <a:t>maras</a:t>
            </a:r>
            <a:r>
              <a:rPr lang="en-GB" baseline="0" dirty="0" smtClean="0"/>
              <a:t>: the mental afflictions of greed, hatred &amp; delusions; death; the contaminated aggregates; sensual desire and temptation</a:t>
            </a:r>
          </a:p>
          <a:p>
            <a:pPr marL="171450" indent="-171450">
              <a:buFont typeface="Arial" panose="020B0604020202020204" pitchFamily="34" charset="0"/>
              <a:buChar char="•"/>
            </a:pPr>
            <a:r>
              <a:rPr lang="en-GB" baseline="0" dirty="0" smtClean="0"/>
              <a:t>Tara possesses the eye of transcendent wisdom enabling her to see the whole of existence in a single instant</a:t>
            </a:r>
          </a:p>
          <a:p>
            <a:pPr marL="171450" indent="-171450">
              <a:buFont typeface="Arial" panose="020B0604020202020204" pitchFamily="34" charset="0"/>
              <a:buChar char="•"/>
            </a:pPr>
            <a:r>
              <a:rPr lang="en-GB" baseline="0" dirty="0" smtClean="0"/>
              <a:t>The last 2 lines refer to her miraculous birth from the tear of </a:t>
            </a:r>
            <a:r>
              <a:rPr lang="en-GB" baseline="0" dirty="0" err="1" smtClean="0"/>
              <a:t>Avalokiteshvara</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6</a:t>
            </a:fld>
            <a:endParaRPr lang="en-GB"/>
          </a:p>
        </p:txBody>
      </p:sp>
    </p:spTree>
    <p:extLst>
      <p:ext uri="{BB962C8B-B14F-4D97-AF65-F5344CB8AC3E}">
        <p14:creationId xmlns:p14="http://schemas.microsoft.com/office/powerpoint/2010/main" val="85967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2. Tara White as Autumn Moon</a:t>
            </a:r>
          </a:p>
          <a:p>
            <a:pPr marL="171450" indent="-171450">
              <a:buFont typeface="Arial" panose="020B0604020202020204" pitchFamily="34" charset="0"/>
              <a:buChar char="•"/>
            </a:pPr>
            <a:r>
              <a:rPr lang="en-GB" dirty="0" smtClean="0"/>
              <a:t>Extremely peaceful</a:t>
            </a:r>
          </a:p>
          <a:p>
            <a:pPr marL="171450" indent="-171450">
              <a:buFont typeface="Arial" panose="020B0604020202020204" pitchFamily="34" charset="0"/>
              <a:buChar char="•"/>
            </a:pPr>
            <a:r>
              <a:rPr lang="en-GB" dirty="0" smtClean="0"/>
              <a:t>Radiantly white – like a thousand stars</a:t>
            </a:r>
          </a:p>
          <a:p>
            <a:pPr marL="171450" indent="-171450">
              <a:buFont typeface="Arial" panose="020B0604020202020204" pitchFamily="34" charset="0"/>
              <a:buChar char="•"/>
            </a:pPr>
            <a:r>
              <a:rPr lang="en-GB" dirty="0" smtClean="0"/>
              <a:t>In her right hand she holds a white vase  whose nectar cures all sickness and ills, spirits and infectious diseases</a:t>
            </a:r>
          </a:p>
          <a:p>
            <a:pPr marL="171450" indent="-171450">
              <a:buFont typeface="Arial" panose="020B0604020202020204" pitchFamily="34" charset="0"/>
              <a:buChar char="•"/>
            </a:pPr>
            <a:r>
              <a:rPr lang="en-GB" dirty="0" smtClean="0"/>
              <a:t>Her left hand indicates her knowledge of the 3 times, the bud and the open flower </a:t>
            </a:r>
          </a:p>
          <a:p>
            <a:pPr marL="171450" indent="-171450">
              <a:buFont typeface="Arial" panose="020B0604020202020204" pitchFamily="34" charset="0"/>
              <a:buChar char="•"/>
            </a:pPr>
            <a:r>
              <a:rPr lang="en-GB" dirty="0" smtClean="0"/>
              <a:t>She’s seen it all and can help to relieve all the causes of suffering</a:t>
            </a:r>
          </a:p>
          <a:p>
            <a:pPr marL="171450" indent="-171450">
              <a:buFont typeface="Arial" panose="020B0604020202020204" pitchFamily="34" charset="0"/>
              <a:buChar char="•"/>
            </a:pPr>
            <a:r>
              <a:rPr lang="en-GB" dirty="0" smtClean="0"/>
              <a:t>Also known as </a:t>
            </a:r>
            <a:r>
              <a:rPr lang="en-GB" dirty="0" err="1" smtClean="0"/>
              <a:t>Saraswati</a:t>
            </a:r>
            <a:r>
              <a:rPr lang="en-GB" dirty="0" smtClean="0"/>
              <a:t> in some traditions – the consort of </a:t>
            </a:r>
            <a:r>
              <a:rPr lang="en-GB" dirty="0" err="1" smtClean="0"/>
              <a:t>Manjushri</a:t>
            </a:r>
            <a:r>
              <a:rPr lang="en-GB" dirty="0" smtClean="0"/>
              <a:t> as she bestows perfect wisdom. In Hinduism </a:t>
            </a:r>
            <a:r>
              <a:rPr lang="en-GB" dirty="0" err="1" smtClean="0"/>
              <a:t>Saraswati</a:t>
            </a:r>
            <a:r>
              <a:rPr lang="en-GB" dirty="0" smtClean="0"/>
              <a:t> is revered as the goddess of learning and the arts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7</a:t>
            </a:fld>
            <a:endParaRPr lang="en-GB"/>
          </a:p>
        </p:txBody>
      </p:sp>
    </p:spTree>
    <p:extLst>
      <p:ext uri="{BB962C8B-B14F-4D97-AF65-F5344CB8AC3E}">
        <p14:creationId xmlns:p14="http://schemas.microsoft.com/office/powerpoint/2010/main" val="130521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3. Golden Tara Giver of Supreme Virtue</a:t>
            </a:r>
          </a:p>
          <a:p>
            <a:pPr marL="171450" indent="-171450">
              <a:buFont typeface="Arial" panose="020B0604020202020204" pitchFamily="34" charset="0"/>
              <a:buChar char="•"/>
            </a:pPr>
            <a:r>
              <a:rPr lang="en-GB" dirty="0" smtClean="0"/>
              <a:t>Cradles a golden vase in the palm of her right hand containing nectar</a:t>
            </a:r>
          </a:p>
          <a:p>
            <a:pPr marL="171450" indent="-171450">
              <a:buFont typeface="Arial" panose="020B0604020202020204" pitchFamily="34" charset="0"/>
              <a:buChar char="•"/>
            </a:pPr>
            <a:r>
              <a:rPr lang="en-GB" dirty="0" smtClean="0"/>
              <a:t> that increases our life-span, power, wealth and merits</a:t>
            </a:r>
          </a:p>
          <a:p>
            <a:pPr marL="171450" indent="-171450">
              <a:buFont typeface="Arial" panose="020B0604020202020204" pitchFamily="34" charset="0"/>
              <a:buChar char="•"/>
            </a:pPr>
            <a:r>
              <a:rPr lang="en-GB" dirty="0" smtClean="0"/>
              <a:t>Between her left thumb and ring</a:t>
            </a:r>
            <a:r>
              <a:rPr lang="en-GB" baseline="0" dirty="0" smtClean="0"/>
              <a:t> finger holds a lotus whose two buds flower by her ear – she perceives and understands everything in the 10 cardinal directions</a:t>
            </a:r>
          </a:p>
          <a:p>
            <a:pPr marL="171450" indent="-171450">
              <a:buFont typeface="Arial" panose="020B0604020202020204" pitchFamily="34" charset="0"/>
              <a:buChar char="•"/>
            </a:pPr>
            <a:r>
              <a:rPr lang="en-GB" baseline="0" dirty="0" smtClean="0"/>
              <a:t>The last 2 lines indicate the 6 perfections: generosity, patience, ethics, joyous effort, concentration, wisdom</a:t>
            </a:r>
          </a:p>
          <a:p>
            <a:pPr marL="171450" indent="-171450">
              <a:buFont typeface="Arial" panose="020B0604020202020204" pitchFamily="34" charset="0"/>
              <a:buChar char="•"/>
            </a:pPr>
            <a:r>
              <a:rPr lang="en-GB" baseline="0" dirty="0" smtClean="0"/>
              <a:t>The verse indicates that if we want to achieve the enlightenment of Tara we need to practise the 6 perfections for many lifetimes and pay her the reverence she deserves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493F468-66D6-41BE-A261-8ADDC29349FC}" type="slidenum">
              <a:rPr lang="en-GB" smtClean="0"/>
              <a:t>8</a:t>
            </a:fld>
            <a:endParaRPr lang="en-GB"/>
          </a:p>
        </p:txBody>
      </p:sp>
    </p:spTree>
    <p:extLst>
      <p:ext uri="{BB962C8B-B14F-4D97-AF65-F5344CB8AC3E}">
        <p14:creationId xmlns:p14="http://schemas.microsoft.com/office/powerpoint/2010/main" val="42822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4. </a:t>
            </a:r>
            <a:r>
              <a:rPr lang="en-GB" b="1" dirty="0" err="1" smtClean="0"/>
              <a:t>Ushnisha</a:t>
            </a:r>
            <a:r>
              <a:rPr lang="en-GB" b="1" dirty="0" smtClean="0"/>
              <a:t> Victorious Golden Tara</a:t>
            </a:r>
          </a:p>
          <a:p>
            <a:pPr marL="171450" indent="-171450">
              <a:buFont typeface="Arial" panose="020B0604020202020204" pitchFamily="34" charset="0"/>
              <a:buChar char="•"/>
            </a:pPr>
            <a:r>
              <a:rPr lang="en-GB" b="0" dirty="0" smtClean="0"/>
              <a:t>The Tara of longevity, eliminating the danger of untimely death</a:t>
            </a:r>
          </a:p>
          <a:p>
            <a:pPr marL="171450" indent="-171450">
              <a:buFont typeface="Arial" panose="020B0604020202020204" pitchFamily="34" charset="0"/>
              <a:buChar char="•"/>
            </a:pPr>
            <a:r>
              <a:rPr lang="en-GB" b="0" dirty="0" smtClean="0"/>
              <a:t>4</a:t>
            </a:r>
            <a:r>
              <a:rPr lang="en-GB" b="0" baseline="30000" dirty="0" smtClean="0"/>
              <a:t>th</a:t>
            </a:r>
            <a:r>
              <a:rPr lang="en-GB" b="0" dirty="0" smtClean="0"/>
              <a:t> lotus – deep yellow/orange</a:t>
            </a:r>
          </a:p>
          <a:p>
            <a:pPr marL="171450" indent="-171450">
              <a:buFont typeface="Arial" panose="020B0604020202020204" pitchFamily="34" charset="0"/>
              <a:buChar char="•"/>
            </a:pPr>
            <a:r>
              <a:rPr lang="en-GB" b="0" dirty="0" smtClean="0"/>
              <a:t>In her right hand she holds the vase containing the nectar to increase long life</a:t>
            </a:r>
          </a:p>
          <a:p>
            <a:pPr marL="171450" indent="-171450">
              <a:buFont typeface="Arial" panose="020B0604020202020204" pitchFamily="34" charset="0"/>
              <a:buChar char="•"/>
            </a:pPr>
            <a:r>
              <a:rPr lang="en-GB" b="0" dirty="0" smtClean="0"/>
              <a:t>Since Tara is the mother of the conquerors she protrudes from the crown of all bodhisattva heads</a:t>
            </a:r>
          </a:p>
          <a:p>
            <a:pPr marL="171450" indent="-171450">
              <a:buFont typeface="Arial" panose="020B0604020202020204" pitchFamily="34" charset="0"/>
              <a:buChar char="•"/>
            </a:pPr>
            <a:r>
              <a:rPr lang="en-GB" b="0" dirty="0" smtClean="0"/>
              <a:t>She has conquered infinite obscuration such as all shortcomings of this life and all afflictions to omniscience</a:t>
            </a:r>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F493F468-66D6-41BE-A261-8ADDC29349FC}" type="slidenum">
              <a:rPr lang="en-GB" smtClean="0"/>
              <a:t>9</a:t>
            </a:fld>
            <a:endParaRPr lang="en-GB"/>
          </a:p>
        </p:txBody>
      </p:sp>
    </p:spTree>
    <p:extLst>
      <p:ext uri="{BB962C8B-B14F-4D97-AF65-F5344CB8AC3E}">
        <p14:creationId xmlns:p14="http://schemas.microsoft.com/office/powerpoint/2010/main" val="380511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AD5B07-9F92-43C8-BDE7-61EDD7238EB8}"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57061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FCF0C-1ACB-47A2-B766-1FC515F22C36}"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90927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58D181-4ADF-42CA-A958-4F73689522D0}"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45894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6272A7-D289-46A0-9BD9-982E1ABDDFF1}"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420484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AD1BFE-6880-4845-80AF-9945ECA46637}"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97644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B2F657-AECD-44B7-B4EC-E0E6C6F2DFFA}"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410630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DA559A-806E-4654-991C-7FFCBD7E07E2}" type="datetime1">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31268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12FD21-8DA7-4F98-BE1D-BB5C60F14994}" type="datetime1">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332582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441C3-C12E-4FCE-AA40-CF841F4F3729}" type="datetime1">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48170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4B306E-D4CA-4341-8EC3-62D505BDCA5E}"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100741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AC743-665E-48D3-9A2B-315BFBBB01C6}"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6B8A3-853B-4853-B188-B01C9D0372C6}" type="slidenum">
              <a:rPr lang="en-GB" smtClean="0"/>
              <a:t>‹#›</a:t>
            </a:fld>
            <a:endParaRPr lang="en-GB"/>
          </a:p>
        </p:txBody>
      </p:sp>
    </p:spTree>
    <p:extLst>
      <p:ext uri="{BB962C8B-B14F-4D97-AF65-F5344CB8AC3E}">
        <p14:creationId xmlns:p14="http://schemas.microsoft.com/office/powerpoint/2010/main" val="212257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BA36D-E804-4FD1-8081-3B2CB49505E4}" type="datetime1">
              <a:rPr lang="en-GB" smtClean="0"/>
              <a:t>12/11/2023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6B8A3-853B-4853-B188-B01C9D0372C6}" type="slidenum">
              <a:rPr lang="en-GB" smtClean="0"/>
              <a:t>‹#›</a:t>
            </a:fld>
            <a:endParaRPr lang="en-GB"/>
          </a:p>
        </p:txBody>
      </p:sp>
    </p:spTree>
    <p:extLst>
      <p:ext uri="{BB962C8B-B14F-4D97-AF65-F5344CB8AC3E}">
        <p14:creationId xmlns:p14="http://schemas.microsoft.com/office/powerpoint/2010/main" val="1964250654"/>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2861" y="868559"/>
            <a:ext cx="10515600" cy="1325563"/>
          </a:xfrm>
        </p:spPr>
        <p:txBody>
          <a:bodyPr/>
          <a:lstStyle/>
          <a:p>
            <a:r>
              <a:rPr lang="en-GB" b="1" dirty="0"/>
              <a:t>Short Tara </a:t>
            </a:r>
            <a:r>
              <a:rPr lang="en-GB" b="1" dirty="0" err="1" smtClean="0"/>
              <a:t>Sadhana</a:t>
            </a:r>
            <a:r>
              <a:rPr lang="en-GB" b="1" dirty="0" smtClean="0"/>
              <a:t> </a:t>
            </a:r>
            <a:endParaRPr lang="en-GB" b="1" dirty="0"/>
          </a:p>
        </p:txBody>
      </p:sp>
      <p:sp>
        <p:nvSpPr>
          <p:cNvPr id="7" name="Subtitle 2"/>
          <p:cNvSpPr>
            <a:spLocks noGrp="1"/>
          </p:cNvSpPr>
          <p:nvPr>
            <p:ph sz="half" idx="1"/>
          </p:nvPr>
        </p:nvSpPr>
        <p:spPr>
          <a:xfrm>
            <a:off x="550523" y="1798959"/>
            <a:ext cx="5181600" cy="4351338"/>
          </a:xfrm>
        </p:spPr>
        <p:txBody>
          <a:bodyPr/>
          <a:lstStyle/>
          <a:p>
            <a:pPr marL="0" indent="0" algn="ctr">
              <a:buNone/>
            </a:pPr>
            <a:endParaRPr lang="en-GB" dirty="0" smtClean="0"/>
          </a:p>
          <a:p>
            <a:pPr marL="0" indent="0" algn="ctr">
              <a:buNone/>
            </a:pPr>
            <a:endParaRPr lang="en-GB" dirty="0"/>
          </a:p>
          <a:p>
            <a:pPr marL="0" indent="0" algn="ctr">
              <a:buNone/>
            </a:pPr>
            <a:r>
              <a:rPr lang="en-GB" b="1" dirty="0" smtClean="0"/>
              <a:t>THE TWENTY ONE TARAS</a:t>
            </a:r>
            <a:endParaRPr lang="en-GB" b="1" dirty="0"/>
          </a:p>
        </p:txBody>
      </p:sp>
      <p:pic>
        <p:nvPicPr>
          <p:cNvPr id="9" name="Picture 4" descr="https://andyweberstudios.com/wp-content/uploads/2020/06/21_Taras_4aba89752d6f8-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09024" y="256854"/>
            <a:ext cx="5167901" cy="62775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564103052"/>
              </p:ext>
            </p:extLst>
          </p:nvPr>
        </p:nvGraphicFramePr>
        <p:xfrm>
          <a:off x="174662" y="102742"/>
          <a:ext cx="11887200" cy="6596009"/>
        </p:xfrm>
        <a:graphic>
          <a:graphicData uri="http://schemas.openxmlformats.org/drawingml/2006/table">
            <a:tbl>
              <a:tblPr/>
              <a:tblGrid>
                <a:gridCol w="11887200">
                  <a:extLst>
                    <a:ext uri="{9D8B030D-6E8A-4147-A177-3AD203B41FA5}">
                      <a16:colId xmlns:a16="http://schemas.microsoft.com/office/drawing/2014/main" val="4011944860"/>
                    </a:ext>
                  </a:extLst>
                </a:gridCol>
              </a:tblGrid>
              <a:tr h="6596009">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891418497"/>
                  </a:ext>
                </a:extLst>
              </a:tr>
            </a:tbl>
          </a:graphicData>
        </a:graphic>
      </p:graphicFrame>
      <p:sp>
        <p:nvSpPr>
          <p:cNvPr id="13" name="Slide Number Placeholder 12"/>
          <p:cNvSpPr>
            <a:spLocks noGrp="1"/>
          </p:cNvSpPr>
          <p:nvPr>
            <p:ph type="sldNum" sz="quarter" idx="12"/>
          </p:nvPr>
        </p:nvSpPr>
        <p:spPr/>
        <p:txBody>
          <a:bodyPr/>
          <a:lstStyle/>
          <a:p>
            <a:fld id="{05C6B8A3-853B-4853-B188-B01C9D0372C6}" type="slidenum">
              <a:rPr lang="en-GB" smtClean="0"/>
              <a:t>1</a:t>
            </a:fld>
            <a:endParaRPr lang="en-GB"/>
          </a:p>
        </p:txBody>
      </p:sp>
    </p:spTree>
    <p:extLst>
      <p:ext uri="{BB962C8B-B14F-4D97-AF65-F5344CB8AC3E}">
        <p14:creationId xmlns:p14="http://schemas.microsoft.com/office/powerpoint/2010/main" val="817395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ཕྱག་འཚལ་ཏུཏྟཱ་ར་ཧཱུ</a:t>
            </a:r>
            <a:r>
              <a:rPr lang="en-US" dirty="0">
                <a:solidFill>
                  <a:schemeClr val="tx1"/>
                </a:solidFill>
              </a:rPr>
              <a:t>ྂ་</a:t>
            </a:r>
            <a:r>
              <a:rPr lang="en-US" dirty="0" err="1">
                <a:solidFill>
                  <a:schemeClr val="tx1"/>
                </a:solidFill>
              </a:rPr>
              <a:t>ཡི་གེ</a:t>
            </a:r>
            <a:r>
              <a:rPr lang="en-US" dirty="0">
                <a:solidFill>
                  <a:schemeClr val="tx1"/>
                </a:solidFill>
              </a:rPr>
              <a:t> །</a:t>
            </a:r>
          </a:p>
          <a:p>
            <a:r>
              <a:rPr lang="en-US" dirty="0">
                <a:solidFill>
                  <a:schemeClr val="tx1"/>
                </a:solidFill>
              </a:rPr>
              <a:t>CHHAG TSHÄL TUTTARA HUM YI GE</a:t>
            </a:r>
          </a:p>
          <a:p>
            <a:r>
              <a:rPr lang="en-US" b="1" dirty="0">
                <a:solidFill>
                  <a:schemeClr val="tx1"/>
                </a:solidFill>
              </a:rPr>
              <a:t>Homage! Filling with TUTTARE,</a:t>
            </a:r>
            <a:endParaRPr lang="en-US" dirty="0">
              <a:solidFill>
                <a:schemeClr val="tx1"/>
              </a:solidFill>
            </a:endParaRPr>
          </a:p>
          <a:p>
            <a:r>
              <a:rPr lang="en-US" dirty="0" err="1">
                <a:solidFill>
                  <a:schemeClr val="tx1"/>
                </a:solidFill>
              </a:rPr>
              <a:t>འདོད་དང་ཕྱོགས་དང་ནམ་མཁའ་གང་མ</a:t>
            </a:r>
            <a:r>
              <a:rPr lang="en-US" dirty="0">
                <a:solidFill>
                  <a:schemeClr val="tx1"/>
                </a:solidFill>
              </a:rPr>
              <a:t>། །</a:t>
            </a:r>
          </a:p>
          <a:p>
            <a:r>
              <a:rPr lang="en-US" dirty="0">
                <a:solidFill>
                  <a:schemeClr val="tx1"/>
                </a:solidFill>
              </a:rPr>
              <a:t>DÖ DANG CHHOG DANG NAM KHA GANG MA</a:t>
            </a:r>
          </a:p>
          <a:p>
            <a:r>
              <a:rPr lang="en-US" b="1" dirty="0">
                <a:solidFill>
                  <a:schemeClr val="tx1"/>
                </a:solidFill>
              </a:rPr>
              <a:t>HUM, desire, direction, and space!</a:t>
            </a:r>
            <a:endParaRPr lang="en-US" dirty="0">
              <a:solidFill>
                <a:schemeClr val="tx1"/>
              </a:solidFill>
            </a:endParaRPr>
          </a:p>
          <a:p>
            <a:r>
              <a:rPr lang="en-US" dirty="0" err="1">
                <a:solidFill>
                  <a:schemeClr val="tx1"/>
                </a:solidFill>
              </a:rPr>
              <a:t>འཇིག་རྟེན་བདུན་པོ་ཞབས་ཀྱིས་མནན་ཏེ</a:t>
            </a:r>
            <a:r>
              <a:rPr lang="en-US" dirty="0">
                <a:solidFill>
                  <a:schemeClr val="tx1"/>
                </a:solidFill>
              </a:rPr>
              <a:t>། །</a:t>
            </a:r>
          </a:p>
          <a:p>
            <a:r>
              <a:rPr lang="en-US" dirty="0">
                <a:solidFill>
                  <a:schemeClr val="tx1"/>
                </a:solidFill>
              </a:rPr>
              <a:t>JIG TEN DÜN PO ZHAB KYI NÄN TE</a:t>
            </a:r>
          </a:p>
          <a:p>
            <a:r>
              <a:rPr lang="en-US" b="1" dirty="0">
                <a:solidFill>
                  <a:schemeClr val="tx1"/>
                </a:solidFill>
              </a:rPr>
              <a:t>Trampling with her feet the seven worlds,</a:t>
            </a:r>
            <a:endParaRPr lang="en-US" dirty="0">
              <a:solidFill>
                <a:schemeClr val="tx1"/>
              </a:solidFill>
            </a:endParaRPr>
          </a:p>
          <a:p>
            <a:r>
              <a:rPr lang="en-US" dirty="0" err="1">
                <a:solidFill>
                  <a:schemeClr val="tx1"/>
                </a:solidFill>
              </a:rPr>
              <a:t>ལུས་པ་མེད་པར་འགུགས་པར་ནུས་མ</a:t>
            </a:r>
            <a:r>
              <a:rPr lang="en-US" dirty="0">
                <a:solidFill>
                  <a:schemeClr val="tx1"/>
                </a:solidFill>
              </a:rPr>
              <a:t>། །</a:t>
            </a:r>
          </a:p>
          <a:p>
            <a:r>
              <a:rPr lang="en-US" dirty="0">
                <a:solidFill>
                  <a:schemeClr val="tx1"/>
                </a:solidFill>
              </a:rPr>
              <a:t>LÜ PA ME PAR GUG PAR NÜ MA</a:t>
            </a:r>
          </a:p>
          <a:p>
            <a:r>
              <a:rPr lang="en-US" b="1" dirty="0">
                <a:solidFill>
                  <a:schemeClr val="tx1"/>
                </a:solidFill>
              </a:rPr>
              <a:t>Able to draw forth all beings!</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10</a:t>
            </a:fld>
            <a:endParaRPr lang="en-GB"/>
          </a:p>
        </p:txBody>
      </p:sp>
    </p:spTree>
    <p:extLst>
      <p:ext uri="{BB962C8B-B14F-4D97-AF65-F5344CB8AC3E}">
        <p14:creationId xmlns:p14="http://schemas.microsoft.com/office/powerpoint/2010/main" val="323369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ཕྱག་འཚལ་བརྒྱ་བྱིན་མེ་ལྷ་ཚངས་པ</a:t>
            </a:r>
            <a:r>
              <a:rPr lang="en-US" dirty="0">
                <a:solidFill>
                  <a:schemeClr val="tx1"/>
                </a:solidFill>
              </a:rPr>
              <a:t>། །</a:t>
            </a:r>
          </a:p>
          <a:p>
            <a:r>
              <a:rPr lang="en-US" dirty="0">
                <a:solidFill>
                  <a:schemeClr val="tx1"/>
                </a:solidFill>
              </a:rPr>
              <a:t>CHHAG TSHÄL GYA JIN ME LHA TSHANG PA</a:t>
            </a:r>
          </a:p>
          <a:p>
            <a:r>
              <a:rPr lang="en-US" b="1" dirty="0">
                <a:solidFill>
                  <a:schemeClr val="tx1"/>
                </a:solidFill>
              </a:rPr>
              <a:t>Homage! Worshipped by the all-lords,</a:t>
            </a:r>
            <a:endParaRPr lang="en-US" dirty="0">
              <a:solidFill>
                <a:schemeClr val="tx1"/>
              </a:solidFill>
            </a:endParaRPr>
          </a:p>
          <a:p>
            <a:r>
              <a:rPr lang="en-US" dirty="0" err="1">
                <a:solidFill>
                  <a:schemeClr val="tx1"/>
                </a:solidFill>
              </a:rPr>
              <a:t>རླུང་ལྷ་སྣ་ཚོགས་དབང་ཕྱུག་མཆོད་མ</a:t>
            </a:r>
            <a:r>
              <a:rPr lang="en-US" dirty="0">
                <a:solidFill>
                  <a:schemeClr val="tx1"/>
                </a:solidFill>
              </a:rPr>
              <a:t>། །</a:t>
            </a:r>
          </a:p>
          <a:p>
            <a:r>
              <a:rPr lang="en-US" dirty="0">
                <a:solidFill>
                  <a:schemeClr val="tx1"/>
                </a:solidFill>
              </a:rPr>
              <a:t>LUNG LHA NA TSHOG WANG CHHUG CHHÖ MA</a:t>
            </a:r>
          </a:p>
          <a:p>
            <a:r>
              <a:rPr lang="en-US" b="1" dirty="0" err="1">
                <a:solidFill>
                  <a:schemeClr val="tx1"/>
                </a:solidFill>
              </a:rPr>
              <a:t>Shakra</a:t>
            </a:r>
            <a:r>
              <a:rPr lang="en-US" b="1" dirty="0">
                <a:solidFill>
                  <a:schemeClr val="tx1"/>
                </a:solidFill>
              </a:rPr>
              <a:t>, Agni, Brahma, </a:t>
            </a:r>
            <a:r>
              <a:rPr lang="en-US" b="1" dirty="0" err="1">
                <a:solidFill>
                  <a:schemeClr val="tx1"/>
                </a:solidFill>
              </a:rPr>
              <a:t>Marut</a:t>
            </a:r>
            <a:r>
              <a:rPr lang="en-US" b="1" dirty="0">
                <a:solidFill>
                  <a:schemeClr val="tx1"/>
                </a:solidFill>
              </a:rPr>
              <a:t>!</a:t>
            </a:r>
            <a:endParaRPr lang="en-US" dirty="0">
              <a:solidFill>
                <a:schemeClr val="tx1"/>
              </a:solidFill>
            </a:endParaRPr>
          </a:p>
          <a:p>
            <a:r>
              <a:rPr lang="en-US" dirty="0" err="1">
                <a:solidFill>
                  <a:schemeClr val="tx1"/>
                </a:solidFill>
              </a:rPr>
              <a:t>འབྱུང་པོ་རོ་ལངས་དྲི་ཟ་རྣམས་དང</a:t>
            </a:r>
            <a:r>
              <a:rPr lang="en-US" dirty="0">
                <a:solidFill>
                  <a:schemeClr val="tx1"/>
                </a:solidFill>
              </a:rPr>
              <a:t>་། །</a:t>
            </a:r>
          </a:p>
          <a:p>
            <a:r>
              <a:rPr lang="en-US" dirty="0">
                <a:solidFill>
                  <a:schemeClr val="tx1"/>
                </a:solidFill>
              </a:rPr>
              <a:t>JUNG PO RO LANG DRI ZA NAM DANG</a:t>
            </a:r>
          </a:p>
          <a:p>
            <a:r>
              <a:rPr lang="en-US" b="1" dirty="0" err="1" smtClean="0">
                <a:solidFill>
                  <a:schemeClr val="tx1"/>
                </a:solidFill>
              </a:rPr>
              <a:t>Honoured</a:t>
            </a:r>
            <a:r>
              <a:rPr lang="en-US" b="1" dirty="0" smtClean="0">
                <a:solidFill>
                  <a:schemeClr val="tx1"/>
                </a:solidFill>
              </a:rPr>
              <a:t> </a:t>
            </a:r>
            <a:r>
              <a:rPr lang="en-US" b="1" dirty="0">
                <a:solidFill>
                  <a:schemeClr val="tx1"/>
                </a:solidFill>
              </a:rPr>
              <a:t>by the hosts of spirits,</a:t>
            </a:r>
            <a:endParaRPr lang="en-US" dirty="0">
              <a:solidFill>
                <a:schemeClr val="tx1"/>
              </a:solidFill>
            </a:endParaRPr>
          </a:p>
          <a:p>
            <a:r>
              <a:rPr lang="en-US" dirty="0" err="1">
                <a:solidFill>
                  <a:schemeClr val="tx1"/>
                </a:solidFill>
              </a:rPr>
              <a:t>གནོད་སྦྱིན་ཚོགས་ཀྱིས་མདུན་ནས་བསྟོད་མ</a:t>
            </a:r>
            <a:r>
              <a:rPr lang="en-US" dirty="0">
                <a:solidFill>
                  <a:schemeClr val="tx1"/>
                </a:solidFill>
              </a:rPr>
              <a:t>། །</a:t>
            </a:r>
          </a:p>
          <a:p>
            <a:r>
              <a:rPr lang="en-US" dirty="0">
                <a:solidFill>
                  <a:schemeClr val="tx1"/>
                </a:solidFill>
              </a:rPr>
              <a:t>NÖ JIN TSHOG KYI DÜN NÄ TÖ MA</a:t>
            </a:r>
          </a:p>
          <a:p>
            <a:r>
              <a:rPr lang="en-US" b="1" dirty="0">
                <a:solidFill>
                  <a:schemeClr val="tx1"/>
                </a:solidFill>
              </a:rPr>
              <a:t>Corpse-raisers, </a:t>
            </a:r>
            <a:r>
              <a:rPr lang="en-US" b="1" dirty="0" err="1">
                <a:solidFill>
                  <a:schemeClr val="tx1"/>
                </a:solidFill>
              </a:rPr>
              <a:t>gandharvas</a:t>
            </a:r>
            <a:r>
              <a:rPr lang="en-US" b="1" dirty="0">
                <a:solidFill>
                  <a:schemeClr val="tx1"/>
                </a:solidFill>
              </a:rPr>
              <a:t>, </a:t>
            </a:r>
            <a:r>
              <a:rPr lang="en-US" b="1" dirty="0" err="1">
                <a:solidFill>
                  <a:schemeClr val="tx1"/>
                </a:solidFill>
              </a:rPr>
              <a:t>yakshas</a:t>
            </a:r>
            <a:r>
              <a:rPr lang="en-US" b="1" dirty="0">
                <a:solidFill>
                  <a:schemeClr val="tx1"/>
                </a:solidFill>
              </a:rPr>
              <a:t>!</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11</a:t>
            </a:fld>
            <a:endParaRPr lang="en-GB"/>
          </a:p>
        </p:txBody>
      </p:sp>
    </p:spTree>
    <p:extLst>
      <p:ext uri="{BB962C8B-B14F-4D97-AF65-F5344CB8AC3E}">
        <p14:creationId xmlns:p14="http://schemas.microsoft.com/office/powerpoint/2010/main" val="403377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ཕྱག་འཚལ་ཏྲཊ་ཅེས་བྱ་དང་ཕཊ་ཀྱིས</a:t>
            </a:r>
            <a:r>
              <a:rPr lang="en-US" dirty="0">
                <a:solidFill>
                  <a:schemeClr val="tx1"/>
                </a:solidFill>
              </a:rPr>
              <a:t>། །</a:t>
            </a:r>
          </a:p>
          <a:p>
            <a:r>
              <a:rPr lang="en-US" dirty="0">
                <a:solidFill>
                  <a:schemeClr val="tx1"/>
                </a:solidFill>
              </a:rPr>
              <a:t>CHHAG TSHÄL TRAD CHE JA DANG PHAT KYI</a:t>
            </a:r>
          </a:p>
          <a:p>
            <a:r>
              <a:rPr lang="en-US" b="1" dirty="0">
                <a:solidFill>
                  <a:schemeClr val="tx1"/>
                </a:solidFill>
              </a:rPr>
              <a:t>Homage! With her TRAD and PHAT sounds</a:t>
            </a:r>
            <a:endParaRPr lang="en-US" dirty="0">
              <a:solidFill>
                <a:schemeClr val="tx1"/>
              </a:solidFill>
            </a:endParaRPr>
          </a:p>
          <a:p>
            <a:r>
              <a:rPr lang="en-US" dirty="0" err="1">
                <a:solidFill>
                  <a:schemeClr val="tx1"/>
                </a:solidFill>
              </a:rPr>
              <a:t>ཕ་རོལ་འཕྲུལ་འཁོར་རབ་ཏུ་འཇོམས་མ</a:t>
            </a:r>
            <a:r>
              <a:rPr lang="en-US" dirty="0">
                <a:solidFill>
                  <a:schemeClr val="tx1"/>
                </a:solidFill>
              </a:rPr>
              <a:t>། །</a:t>
            </a:r>
          </a:p>
          <a:p>
            <a:r>
              <a:rPr lang="en-US" b="1" dirty="0">
                <a:solidFill>
                  <a:schemeClr val="tx1"/>
                </a:solidFill>
              </a:rPr>
              <a:t>PHA RÖL THRÜL KHOR RAB TU JOM MA</a:t>
            </a:r>
            <a:endParaRPr lang="en-US" dirty="0">
              <a:solidFill>
                <a:schemeClr val="tx1"/>
              </a:solidFill>
            </a:endParaRPr>
          </a:p>
          <a:p>
            <a:r>
              <a:rPr lang="en-US" b="1" dirty="0">
                <a:solidFill>
                  <a:schemeClr val="tx1"/>
                </a:solidFill>
              </a:rPr>
              <a:t>Destroying foes’ magic diagrams!</a:t>
            </a:r>
            <a:endParaRPr lang="en-US" dirty="0">
              <a:solidFill>
                <a:schemeClr val="tx1"/>
              </a:solidFill>
            </a:endParaRPr>
          </a:p>
          <a:p>
            <a:r>
              <a:rPr lang="en-US" dirty="0" err="1">
                <a:solidFill>
                  <a:schemeClr val="tx1"/>
                </a:solidFill>
              </a:rPr>
              <a:t>གཡས་བསྐུམ་གཡོན་བརྐྱང་ཞབས་ཀྱིས་མནན་ཏེ</a:t>
            </a:r>
            <a:r>
              <a:rPr lang="en-US" dirty="0">
                <a:solidFill>
                  <a:schemeClr val="tx1"/>
                </a:solidFill>
              </a:rPr>
              <a:t>། །</a:t>
            </a:r>
          </a:p>
          <a:p>
            <a:r>
              <a:rPr lang="en-US" dirty="0">
                <a:solidFill>
                  <a:schemeClr val="tx1"/>
                </a:solidFill>
              </a:rPr>
              <a:t>YÄ KUM YÖN KYANG ZHAB KYI NÄN TE</a:t>
            </a:r>
          </a:p>
          <a:p>
            <a:r>
              <a:rPr lang="en-US" b="1" dirty="0">
                <a:solidFill>
                  <a:schemeClr val="tx1"/>
                </a:solidFill>
              </a:rPr>
              <a:t>Her feet pressing, left out, right in,</a:t>
            </a:r>
            <a:endParaRPr lang="en-US" dirty="0">
              <a:solidFill>
                <a:schemeClr val="tx1"/>
              </a:solidFill>
            </a:endParaRPr>
          </a:p>
          <a:p>
            <a:r>
              <a:rPr lang="en-US" dirty="0" err="1">
                <a:solidFill>
                  <a:schemeClr val="tx1"/>
                </a:solidFill>
              </a:rPr>
              <a:t>མེ་འབར་འཁྲུག་པ་ཤིན་ཏུ་འབར་མ</a:t>
            </a:r>
            <a:r>
              <a:rPr lang="en-US" dirty="0">
                <a:solidFill>
                  <a:schemeClr val="tx1"/>
                </a:solidFill>
              </a:rPr>
              <a:t>། །</a:t>
            </a:r>
          </a:p>
          <a:p>
            <a:r>
              <a:rPr lang="en-US" dirty="0">
                <a:solidFill>
                  <a:schemeClr val="tx1"/>
                </a:solidFill>
              </a:rPr>
              <a:t>ME BAR THRUG PA SHIN TU BAR MA</a:t>
            </a:r>
          </a:p>
          <a:p>
            <a:r>
              <a:rPr lang="en-US" b="1" dirty="0">
                <a:solidFill>
                  <a:schemeClr val="tx1"/>
                </a:solidFill>
              </a:rPr>
              <a:t>Blazing in a raging </a:t>
            </a:r>
            <a:r>
              <a:rPr lang="en-US" b="1" dirty="0" smtClean="0">
                <a:solidFill>
                  <a:schemeClr val="tx1"/>
                </a:solidFill>
              </a:rPr>
              <a:t>fire-blaze</a:t>
            </a:r>
            <a:r>
              <a:rPr lang="en-US" b="1" dirty="0">
                <a:solidFill>
                  <a:schemeClr val="tx1"/>
                </a:solidFill>
              </a:rPr>
              <a:t>!</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12</a:t>
            </a:fld>
            <a:endParaRPr lang="en-GB"/>
          </a:p>
        </p:txBody>
      </p:sp>
    </p:spTree>
    <p:extLst>
      <p:ext uri="{BB962C8B-B14F-4D97-AF65-F5344CB8AC3E}">
        <p14:creationId xmlns:p14="http://schemas.microsoft.com/office/powerpoint/2010/main" val="2797079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ཕྱག་འཚལ་ཏུ་རེ་འཇིགས་པ་ཆེན་པོས</a:t>
            </a:r>
            <a:r>
              <a:rPr lang="en-US" dirty="0">
                <a:solidFill>
                  <a:schemeClr val="tx1"/>
                </a:solidFill>
              </a:rPr>
              <a:t>། །</a:t>
            </a:r>
          </a:p>
          <a:p>
            <a:r>
              <a:rPr lang="en-US" dirty="0">
                <a:solidFill>
                  <a:schemeClr val="tx1"/>
                </a:solidFill>
              </a:rPr>
              <a:t>CHHAG TSHÄL TURE JIG PA CHHEN PO</a:t>
            </a:r>
          </a:p>
          <a:p>
            <a:r>
              <a:rPr lang="en-US" b="1" dirty="0">
                <a:solidFill>
                  <a:schemeClr val="tx1"/>
                </a:solidFill>
              </a:rPr>
              <a:t>Homage! TURE, very dreadful!</a:t>
            </a:r>
            <a:endParaRPr lang="en-US" dirty="0">
              <a:solidFill>
                <a:schemeClr val="tx1"/>
              </a:solidFill>
            </a:endParaRPr>
          </a:p>
          <a:p>
            <a:r>
              <a:rPr lang="en-US" dirty="0" err="1">
                <a:solidFill>
                  <a:schemeClr val="tx1"/>
                </a:solidFill>
              </a:rPr>
              <a:t>བདུད་ཀྱི་དཔའ་བོ་རྣམ་པར་འཇོམས་མ</a:t>
            </a:r>
            <a:r>
              <a:rPr lang="en-US" dirty="0">
                <a:solidFill>
                  <a:schemeClr val="tx1"/>
                </a:solidFill>
              </a:rPr>
              <a:t>། །</a:t>
            </a:r>
          </a:p>
          <a:p>
            <a:r>
              <a:rPr lang="en-US" dirty="0">
                <a:solidFill>
                  <a:schemeClr val="tx1"/>
                </a:solidFill>
              </a:rPr>
              <a:t>DÜ KYI PA WO NAM PAR JOM MA</a:t>
            </a:r>
          </a:p>
          <a:p>
            <a:r>
              <a:rPr lang="en-US" b="1" dirty="0">
                <a:solidFill>
                  <a:schemeClr val="tx1"/>
                </a:solidFill>
              </a:rPr>
              <a:t>Destroyer of Mara’s champion(s)!</a:t>
            </a:r>
            <a:endParaRPr lang="en-US" dirty="0">
              <a:solidFill>
                <a:schemeClr val="tx1"/>
              </a:solidFill>
            </a:endParaRPr>
          </a:p>
          <a:p>
            <a:r>
              <a:rPr lang="en-US" dirty="0" err="1">
                <a:solidFill>
                  <a:schemeClr val="tx1"/>
                </a:solidFill>
              </a:rPr>
              <a:t>ཆུ་སྐྱེས་ཞལ་ནི་ཁྲོ་གཉེར་ལྡན་མཛད</a:t>
            </a:r>
            <a:r>
              <a:rPr lang="en-US" dirty="0">
                <a:solidFill>
                  <a:schemeClr val="tx1"/>
                </a:solidFill>
              </a:rPr>
              <a:t>། །</a:t>
            </a:r>
          </a:p>
          <a:p>
            <a:r>
              <a:rPr lang="en-US" dirty="0">
                <a:solidFill>
                  <a:schemeClr val="tx1"/>
                </a:solidFill>
              </a:rPr>
              <a:t>CHHU KYE ZHÄL NI THRO NYER DÄN DZÄ</a:t>
            </a:r>
          </a:p>
          <a:p>
            <a:r>
              <a:rPr lang="en-US" b="1" dirty="0">
                <a:solidFill>
                  <a:schemeClr val="tx1"/>
                </a:solidFill>
              </a:rPr>
              <a:t>She with frowning lotus visage</a:t>
            </a:r>
            <a:endParaRPr lang="en-US" dirty="0">
              <a:solidFill>
                <a:schemeClr val="tx1"/>
              </a:solidFill>
            </a:endParaRPr>
          </a:p>
          <a:p>
            <a:r>
              <a:rPr lang="en-US" dirty="0" err="1">
                <a:solidFill>
                  <a:schemeClr val="tx1"/>
                </a:solidFill>
              </a:rPr>
              <a:t>དགྲ་བོ་ཐམས་ཅད་མ་ལུས་གསོད་མ</a:t>
            </a:r>
            <a:r>
              <a:rPr lang="en-US" dirty="0">
                <a:solidFill>
                  <a:schemeClr val="tx1"/>
                </a:solidFill>
              </a:rPr>
              <a:t>། །</a:t>
            </a:r>
          </a:p>
          <a:p>
            <a:r>
              <a:rPr lang="en-US" b="1" dirty="0">
                <a:solidFill>
                  <a:schemeClr val="tx1"/>
                </a:solidFill>
              </a:rPr>
              <a:t>DRA WO THAM CHÄ MA LÜ SÖ MA</a:t>
            </a:r>
            <a:endParaRPr lang="en-US" dirty="0">
              <a:solidFill>
                <a:schemeClr val="tx1"/>
              </a:solidFill>
            </a:endParaRPr>
          </a:p>
          <a:p>
            <a:r>
              <a:rPr lang="en-US" b="1" dirty="0">
                <a:solidFill>
                  <a:schemeClr val="tx1"/>
                </a:solidFill>
              </a:rPr>
              <a:t>Who is slayer of all enemies!</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13</a:t>
            </a:fld>
            <a:endParaRPr lang="en-GB"/>
          </a:p>
        </p:txBody>
      </p:sp>
    </p:spTree>
    <p:extLst>
      <p:ext uri="{BB962C8B-B14F-4D97-AF65-F5344CB8AC3E}">
        <p14:creationId xmlns:p14="http://schemas.microsoft.com/office/powerpoint/2010/main" val="660325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ཕྱག་འཚལ་དཀོན་མཆོག་གསུམ་མཚོན་ཕྱག་རྒྱའི</a:t>
            </a:r>
            <a:r>
              <a:rPr lang="en-US" dirty="0">
                <a:solidFill>
                  <a:schemeClr val="tx1"/>
                </a:solidFill>
              </a:rPr>
              <a:t>། །</a:t>
            </a:r>
          </a:p>
          <a:p>
            <a:r>
              <a:rPr lang="en-US" dirty="0">
                <a:solidFill>
                  <a:schemeClr val="tx1"/>
                </a:solidFill>
              </a:rPr>
              <a:t>CHHAG TSHÄL KÖN CHHOG SUM TSHÖN CHHAG GYÄI</a:t>
            </a:r>
          </a:p>
          <a:p>
            <a:r>
              <a:rPr lang="en-US" b="1" dirty="0">
                <a:solidFill>
                  <a:schemeClr val="tx1"/>
                </a:solidFill>
              </a:rPr>
              <a:t>Homage! At the heart her fingers,</a:t>
            </a:r>
            <a:endParaRPr lang="en-US" dirty="0">
              <a:solidFill>
                <a:schemeClr val="tx1"/>
              </a:solidFill>
            </a:endParaRPr>
          </a:p>
          <a:p>
            <a:r>
              <a:rPr lang="en-US" dirty="0" err="1">
                <a:solidFill>
                  <a:schemeClr val="tx1"/>
                </a:solidFill>
              </a:rPr>
              <a:t>སོར་མོས་ཐུགས་ཀར་རྣམ་པར་བརྒྱན་མ</a:t>
            </a:r>
            <a:r>
              <a:rPr lang="en-US" dirty="0">
                <a:solidFill>
                  <a:schemeClr val="tx1"/>
                </a:solidFill>
              </a:rPr>
              <a:t>། །</a:t>
            </a:r>
          </a:p>
          <a:p>
            <a:r>
              <a:rPr lang="en-US" dirty="0">
                <a:solidFill>
                  <a:schemeClr val="tx1"/>
                </a:solidFill>
              </a:rPr>
              <a:t>SOR MÖ THUG KAR NAM PAR GYÄN MA</a:t>
            </a:r>
          </a:p>
          <a:p>
            <a:r>
              <a:rPr lang="en-US" b="1" dirty="0">
                <a:solidFill>
                  <a:schemeClr val="tx1"/>
                </a:solidFill>
              </a:rPr>
              <a:t>Adorn her with Three Jewel mudra!</a:t>
            </a:r>
            <a:endParaRPr lang="en-US" dirty="0">
              <a:solidFill>
                <a:schemeClr val="tx1"/>
              </a:solidFill>
            </a:endParaRPr>
          </a:p>
          <a:p>
            <a:r>
              <a:rPr lang="en-US" dirty="0" err="1">
                <a:solidFill>
                  <a:schemeClr val="tx1"/>
                </a:solidFill>
              </a:rPr>
              <a:t>མ་ལུས་ཕྱོགས་ཀྱི་འཁོར་ལོས་བརྒྱན་པའི</a:t>
            </a:r>
            <a:r>
              <a:rPr lang="en-US" dirty="0">
                <a:solidFill>
                  <a:schemeClr val="tx1"/>
                </a:solidFill>
              </a:rPr>
              <a:t>། །</a:t>
            </a:r>
          </a:p>
          <a:p>
            <a:r>
              <a:rPr lang="en-US" dirty="0">
                <a:solidFill>
                  <a:schemeClr val="tx1"/>
                </a:solidFill>
              </a:rPr>
              <a:t>MA LÜ CHHOG KYI KHOR LÖ GYÄN PÄI</a:t>
            </a:r>
          </a:p>
          <a:p>
            <a:r>
              <a:rPr lang="en-US" b="1" dirty="0">
                <a:solidFill>
                  <a:schemeClr val="tx1"/>
                </a:solidFill>
              </a:rPr>
              <a:t>Light-ray masses all excited!</a:t>
            </a:r>
            <a:endParaRPr lang="en-US" dirty="0">
              <a:solidFill>
                <a:schemeClr val="tx1"/>
              </a:solidFill>
            </a:endParaRPr>
          </a:p>
          <a:p>
            <a:r>
              <a:rPr lang="en-US" dirty="0" err="1">
                <a:solidFill>
                  <a:schemeClr val="tx1"/>
                </a:solidFill>
              </a:rPr>
              <a:t>རང་གི་འོད་ཀྱི་ཚོགས་རྣམས་འཁྲུག་མ</a:t>
            </a:r>
            <a:r>
              <a:rPr lang="en-US" dirty="0">
                <a:solidFill>
                  <a:schemeClr val="tx1"/>
                </a:solidFill>
              </a:rPr>
              <a:t>། །</a:t>
            </a:r>
          </a:p>
          <a:p>
            <a:r>
              <a:rPr lang="en-US" dirty="0">
                <a:solidFill>
                  <a:schemeClr val="tx1"/>
                </a:solidFill>
              </a:rPr>
              <a:t>RANG GI </a:t>
            </a:r>
            <a:r>
              <a:rPr lang="en-US" dirty="0" err="1">
                <a:solidFill>
                  <a:schemeClr val="tx1"/>
                </a:solidFill>
              </a:rPr>
              <a:t>Ö</a:t>
            </a:r>
            <a:r>
              <a:rPr lang="en-US" dirty="0">
                <a:solidFill>
                  <a:schemeClr val="tx1"/>
                </a:solidFill>
              </a:rPr>
              <a:t> KYI TSHOG NAM THRUG MA</a:t>
            </a:r>
          </a:p>
          <a:p>
            <a:r>
              <a:rPr lang="en-US" b="1" dirty="0">
                <a:solidFill>
                  <a:schemeClr val="tx1"/>
                </a:solidFill>
              </a:rPr>
              <a:t>All directions’ wheels adorn her!</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14</a:t>
            </a:fld>
            <a:endParaRPr lang="en-GB"/>
          </a:p>
        </p:txBody>
      </p:sp>
    </p:spTree>
    <p:extLst>
      <p:ext uri="{BB962C8B-B14F-4D97-AF65-F5344CB8AC3E}">
        <p14:creationId xmlns:p14="http://schemas.microsoft.com/office/powerpoint/2010/main" val="354963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fontScale="77500" lnSpcReduction="20000"/>
          </a:bodyPr>
          <a:lstStyle/>
          <a:p>
            <a:r>
              <a:rPr lang="en-US" sz="3500" dirty="0" err="1"/>
              <a:t>ཕྱག་འཚལ་རབ་ཏུ་དགའ་བ་བརྗིད་པའི</a:t>
            </a:r>
            <a:r>
              <a:rPr lang="en-US" sz="3500" dirty="0"/>
              <a:t>། །</a:t>
            </a:r>
          </a:p>
          <a:p>
            <a:r>
              <a:rPr lang="en-US" sz="3500" dirty="0"/>
              <a:t>CHHAG TSHÄL RAB TU GA WA JI PÄI</a:t>
            </a:r>
          </a:p>
          <a:p>
            <a:r>
              <a:rPr lang="en-US" sz="3500" b="1" dirty="0"/>
              <a:t>Homage! She so joyous, radiant,</a:t>
            </a:r>
            <a:endParaRPr lang="en-US" sz="3500" dirty="0"/>
          </a:p>
          <a:p>
            <a:r>
              <a:rPr lang="en-US" sz="3500" dirty="0" err="1"/>
              <a:t>དབུ་རྒྱན་འོད་ཀྱི་ཕྲེང་བ་སྤེལ་མ</a:t>
            </a:r>
            <a:r>
              <a:rPr lang="en-US" sz="3500" dirty="0"/>
              <a:t>། །</a:t>
            </a:r>
          </a:p>
          <a:p>
            <a:r>
              <a:rPr lang="en-US" sz="3500" dirty="0"/>
              <a:t>U GYÄN </a:t>
            </a:r>
            <a:r>
              <a:rPr lang="en-US" sz="3500" dirty="0" err="1"/>
              <a:t>Ö</a:t>
            </a:r>
            <a:r>
              <a:rPr lang="en-US" sz="3500" dirty="0"/>
              <a:t> KYI THRENG WA PEL MA</a:t>
            </a:r>
          </a:p>
          <a:p>
            <a:r>
              <a:rPr lang="en-US" sz="3500" b="1" dirty="0"/>
              <a:t>Crown emitting garlands of light!</a:t>
            </a:r>
            <a:endParaRPr lang="en-US" sz="3500" dirty="0"/>
          </a:p>
          <a:p>
            <a:r>
              <a:rPr lang="en-US" sz="3500" dirty="0" err="1"/>
              <a:t>བཞད་པ་རབ་བཞད་ཏུཏྟཱ་ར་ཡིས</a:t>
            </a:r>
            <a:r>
              <a:rPr lang="en-US" sz="3500" dirty="0"/>
              <a:t>། །</a:t>
            </a:r>
          </a:p>
          <a:p>
            <a:r>
              <a:rPr lang="en-US" sz="3500" dirty="0"/>
              <a:t>ZHE PA RAB ZHÄ TUTTARA YI</a:t>
            </a:r>
          </a:p>
          <a:p>
            <a:r>
              <a:rPr lang="en-US" sz="3500" b="1" dirty="0"/>
              <a:t>Mirthful, laughing with TUTTARE,</a:t>
            </a:r>
            <a:endParaRPr lang="en-US" sz="3500" dirty="0"/>
          </a:p>
          <a:p>
            <a:r>
              <a:rPr lang="en-US" sz="3500" dirty="0" err="1"/>
              <a:t>བདུད་དང་འཇིག་རྟེན་དབང་དུ་མཛད་མ</a:t>
            </a:r>
            <a:r>
              <a:rPr lang="en-US" sz="3500" dirty="0"/>
              <a:t>། །</a:t>
            </a:r>
          </a:p>
          <a:p>
            <a:r>
              <a:rPr lang="en-US" sz="3500" dirty="0"/>
              <a:t>DÜ DANG JIG TEN WANG DU DZÄ MA</a:t>
            </a:r>
          </a:p>
          <a:p>
            <a:r>
              <a:rPr lang="en-US" sz="3500" b="1" dirty="0"/>
              <a:t>Subjugating </a:t>
            </a:r>
            <a:r>
              <a:rPr lang="en-US" sz="3500" b="1" dirty="0" err="1"/>
              <a:t>maras</a:t>
            </a:r>
            <a:r>
              <a:rPr lang="en-US" sz="3500" b="1" dirty="0"/>
              <a:t>, devas!</a:t>
            </a:r>
            <a:endParaRPr lang="en-US" sz="3500" dirty="0"/>
          </a:p>
          <a:p>
            <a:r>
              <a:rPr lang="en-US" dirty="0"/>
              <a:t> </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15</a:t>
            </a:fld>
            <a:endParaRPr lang="en-GB"/>
          </a:p>
        </p:txBody>
      </p:sp>
    </p:spTree>
    <p:extLst>
      <p:ext uri="{BB962C8B-B14F-4D97-AF65-F5344CB8AC3E}">
        <p14:creationId xmlns:p14="http://schemas.microsoft.com/office/powerpoint/2010/main" val="37664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ཕྱག་འཚལ་ས་གཞི་སྐྱོང་བའི་ཚོགས་རྣམས</a:t>
            </a:r>
            <a:r>
              <a:rPr lang="en-US" dirty="0">
                <a:solidFill>
                  <a:schemeClr val="tx1"/>
                </a:solidFill>
              </a:rPr>
              <a:t>། །</a:t>
            </a:r>
          </a:p>
          <a:p>
            <a:r>
              <a:rPr lang="en-US" dirty="0">
                <a:solidFill>
                  <a:schemeClr val="tx1"/>
                </a:solidFill>
              </a:rPr>
              <a:t>CHHAG TSHÄL SA ZHI KYONG WÄI TSHOG NAM</a:t>
            </a:r>
          </a:p>
          <a:p>
            <a:r>
              <a:rPr lang="en-US" b="1" dirty="0">
                <a:solidFill>
                  <a:schemeClr val="tx1"/>
                </a:solidFill>
              </a:rPr>
              <a:t>Homage! She able to summon</a:t>
            </a:r>
            <a:endParaRPr lang="en-US" dirty="0">
              <a:solidFill>
                <a:schemeClr val="tx1"/>
              </a:solidFill>
            </a:endParaRPr>
          </a:p>
          <a:p>
            <a:r>
              <a:rPr lang="en-US" dirty="0" err="1">
                <a:solidFill>
                  <a:schemeClr val="tx1"/>
                </a:solidFill>
              </a:rPr>
              <a:t>ཐམས་ཅད་འགུགས་པར་ནུས་པ་ཉིད་མ</a:t>
            </a:r>
            <a:r>
              <a:rPr lang="en-US" dirty="0">
                <a:solidFill>
                  <a:schemeClr val="tx1"/>
                </a:solidFill>
              </a:rPr>
              <a:t>། །</a:t>
            </a:r>
          </a:p>
          <a:p>
            <a:r>
              <a:rPr lang="en-US" dirty="0">
                <a:solidFill>
                  <a:schemeClr val="tx1"/>
                </a:solidFill>
              </a:rPr>
              <a:t>THAM CHÄ GUG PAR NÜ MA NYI MA</a:t>
            </a:r>
          </a:p>
          <a:p>
            <a:r>
              <a:rPr lang="en-US" b="1" dirty="0">
                <a:solidFill>
                  <a:schemeClr val="tx1"/>
                </a:solidFill>
              </a:rPr>
              <a:t>All earth-guardians’ assembly!</a:t>
            </a:r>
            <a:endParaRPr lang="en-US" dirty="0">
              <a:solidFill>
                <a:schemeClr val="tx1"/>
              </a:solidFill>
            </a:endParaRPr>
          </a:p>
          <a:p>
            <a:r>
              <a:rPr lang="en-US" dirty="0" err="1">
                <a:solidFill>
                  <a:schemeClr val="tx1"/>
                </a:solidFill>
              </a:rPr>
              <a:t>ཁྲོ་གཉེར་གཡོ་བའི་ཡི་གེ་ཧཱུ</a:t>
            </a:r>
            <a:r>
              <a:rPr lang="en-US" dirty="0">
                <a:solidFill>
                  <a:schemeClr val="tx1"/>
                </a:solidFill>
              </a:rPr>
              <a:t>ྂ་</a:t>
            </a:r>
            <a:r>
              <a:rPr lang="en-US" dirty="0" err="1">
                <a:solidFill>
                  <a:schemeClr val="tx1"/>
                </a:solidFill>
              </a:rPr>
              <a:t>གིས</a:t>
            </a:r>
            <a:r>
              <a:rPr lang="en-US" dirty="0">
                <a:solidFill>
                  <a:schemeClr val="tx1"/>
                </a:solidFill>
              </a:rPr>
              <a:t>། །</a:t>
            </a:r>
          </a:p>
          <a:p>
            <a:r>
              <a:rPr lang="en-US" dirty="0">
                <a:solidFill>
                  <a:schemeClr val="tx1"/>
                </a:solidFill>
              </a:rPr>
              <a:t>THRO NYER YO WÄI YI GE HUM GI</a:t>
            </a:r>
          </a:p>
          <a:p>
            <a:r>
              <a:rPr lang="en-US" b="1" dirty="0">
                <a:solidFill>
                  <a:schemeClr val="tx1"/>
                </a:solidFill>
              </a:rPr>
              <a:t>Shaking, frowning, with her HUM sign</a:t>
            </a:r>
            <a:endParaRPr lang="en-US" dirty="0">
              <a:solidFill>
                <a:schemeClr val="tx1"/>
              </a:solidFill>
            </a:endParaRPr>
          </a:p>
          <a:p>
            <a:r>
              <a:rPr lang="en-US" dirty="0" err="1">
                <a:solidFill>
                  <a:schemeClr val="tx1"/>
                </a:solidFill>
              </a:rPr>
              <a:t>ཕོངས་པ་ཐམས་ཅད་རྣམ་པར་སྒྲོལ་མ</a:t>
            </a:r>
            <a:r>
              <a:rPr lang="en-US" dirty="0">
                <a:solidFill>
                  <a:schemeClr val="tx1"/>
                </a:solidFill>
              </a:rPr>
              <a:t>། །</a:t>
            </a:r>
          </a:p>
          <a:p>
            <a:r>
              <a:rPr lang="en-US" dirty="0">
                <a:solidFill>
                  <a:schemeClr val="tx1"/>
                </a:solidFill>
              </a:rPr>
              <a:t>PHONG PA THAM CHÄ NAM PAR DRÖL MA</a:t>
            </a:r>
          </a:p>
          <a:p>
            <a:r>
              <a:rPr lang="en-US" b="1" dirty="0">
                <a:solidFill>
                  <a:schemeClr val="tx1"/>
                </a:solidFill>
              </a:rPr>
              <a:t>Saving from every misfortune!</a:t>
            </a:r>
            <a:r>
              <a:rPr lang="en-US" dirty="0">
                <a:solidFill>
                  <a:schemeClr val="tx1"/>
                </a:solidFill>
              </a:rPr>
              <a:t> </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16</a:t>
            </a:fld>
            <a:endParaRPr lang="en-GB"/>
          </a:p>
        </p:txBody>
      </p:sp>
    </p:spTree>
    <p:extLst>
      <p:ext uri="{BB962C8B-B14F-4D97-AF65-F5344CB8AC3E}">
        <p14:creationId xmlns:p14="http://schemas.microsoft.com/office/powerpoint/2010/main" val="45424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ཕྱག་འཚལ་ཟླ་བའི་དུམ་བུའི་དབུ་རྒྱན</a:t>
            </a:r>
            <a:r>
              <a:rPr lang="en-US" dirty="0">
                <a:solidFill>
                  <a:schemeClr val="tx1"/>
                </a:solidFill>
              </a:rPr>
              <a:t>། །</a:t>
            </a:r>
          </a:p>
          <a:p>
            <a:r>
              <a:rPr lang="en-US" dirty="0">
                <a:solidFill>
                  <a:schemeClr val="tx1"/>
                </a:solidFill>
              </a:rPr>
              <a:t>CHHAG TSHÄL DA WÄI DUM BÜ U GYÄN</a:t>
            </a:r>
          </a:p>
          <a:p>
            <a:r>
              <a:rPr lang="en-US" b="1" dirty="0">
                <a:solidFill>
                  <a:schemeClr val="tx1"/>
                </a:solidFill>
              </a:rPr>
              <a:t>Homage! Crown adorned with crescent</a:t>
            </a:r>
            <a:endParaRPr lang="en-US" dirty="0">
              <a:solidFill>
                <a:schemeClr val="tx1"/>
              </a:solidFill>
            </a:endParaRPr>
          </a:p>
          <a:p>
            <a:r>
              <a:rPr lang="en-US" dirty="0" err="1">
                <a:solidFill>
                  <a:schemeClr val="tx1"/>
                </a:solidFill>
              </a:rPr>
              <a:t>བརྒྱན་པ་ཐམས་ཅད་ཤིན་ཏུ་འབར་མ</a:t>
            </a:r>
            <a:r>
              <a:rPr lang="en-US" dirty="0">
                <a:solidFill>
                  <a:schemeClr val="tx1"/>
                </a:solidFill>
              </a:rPr>
              <a:t>། །</a:t>
            </a:r>
          </a:p>
          <a:p>
            <a:r>
              <a:rPr lang="en-US" dirty="0">
                <a:solidFill>
                  <a:schemeClr val="tx1"/>
                </a:solidFill>
              </a:rPr>
              <a:t>GYÄN PA THAM CHÄ SHIN TU BAR MA</a:t>
            </a:r>
          </a:p>
          <a:p>
            <a:r>
              <a:rPr lang="en-US" b="1" dirty="0">
                <a:solidFill>
                  <a:schemeClr val="tx1"/>
                </a:solidFill>
              </a:rPr>
              <a:t>Moon, all ornaments most shining!</a:t>
            </a:r>
            <a:endParaRPr lang="en-US" dirty="0">
              <a:solidFill>
                <a:schemeClr val="tx1"/>
              </a:solidFill>
            </a:endParaRPr>
          </a:p>
          <a:p>
            <a:r>
              <a:rPr lang="en-US" dirty="0" err="1">
                <a:solidFill>
                  <a:schemeClr val="tx1"/>
                </a:solidFill>
              </a:rPr>
              <a:t>རལ་པའི་ཁྲོད་ན་འོད་དཔག་མེད་ལས</a:t>
            </a:r>
            <a:r>
              <a:rPr lang="en-US" dirty="0">
                <a:solidFill>
                  <a:schemeClr val="tx1"/>
                </a:solidFill>
              </a:rPr>
              <a:t>། །</a:t>
            </a:r>
          </a:p>
          <a:p>
            <a:r>
              <a:rPr lang="en-US" dirty="0">
                <a:solidFill>
                  <a:schemeClr val="tx1"/>
                </a:solidFill>
              </a:rPr>
              <a:t>RÄL PÄI KHUR NA </a:t>
            </a:r>
            <a:r>
              <a:rPr lang="en-US" dirty="0" err="1">
                <a:solidFill>
                  <a:schemeClr val="tx1"/>
                </a:solidFill>
              </a:rPr>
              <a:t>Ö</a:t>
            </a:r>
            <a:r>
              <a:rPr lang="en-US" dirty="0">
                <a:solidFill>
                  <a:schemeClr val="tx1"/>
                </a:solidFill>
              </a:rPr>
              <a:t> PAG ME LÄ</a:t>
            </a:r>
          </a:p>
          <a:p>
            <a:r>
              <a:rPr lang="en-US" b="1" dirty="0">
                <a:solidFill>
                  <a:schemeClr val="tx1"/>
                </a:solidFill>
              </a:rPr>
              <a:t>Amitabha in her hair-knot</a:t>
            </a:r>
            <a:endParaRPr lang="en-US" dirty="0">
              <a:solidFill>
                <a:schemeClr val="tx1"/>
              </a:solidFill>
            </a:endParaRPr>
          </a:p>
          <a:p>
            <a:r>
              <a:rPr lang="en-US" dirty="0" err="1">
                <a:solidFill>
                  <a:schemeClr val="tx1"/>
                </a:solidFill>
              </a:rPr>
              <a:t>རྟག་པར་ཤིན་ཏུ་འོད་རབ་མཛད་མ</a:t>
            </a:r>
            <a:r>
              <a:rPr lang="en-US" dirty="0">
                <a:solidFill>
                  <a:schemeClr val="tx1"/>
                </a:solidFill>
              </a:rPr>
              <a:t>། །</a:t>
            </a:r>
          </a:p>
          <a:p>
            <a:r>
              <a:rPr lang="en-US" dirty="0">
                <a:solidFill>
                  <a:schemeClr val="tx1"/>
                </a:solidFill>
              </a:rPr>
              <a:t>TAG PAR SHIN TU </a:t>
            </a:r>
            <a:r>
              <a:rPr lang="en-US" dirty="0" err="1">
                <a:solidFill>
                  <a:schemeClr val="tx1"/>
                </a:solidFill>
              </a:rPr>
              <a:t>Ö</a:t>
            </a:r>
            <a:r>
              <a:rPr lang="en-US" dirty="0">
                <a:solidFill>
                  <a:schemeClr val="tx1"/>
                </a:solidFill>
              </a:rPr>
              <a:t> RAB DZÄ MA</a:t>
            </a:r>
          </a:p>
          <a:p>
            <a:r>
              <a:rPr lang="en-US" b="1" dirty="0">
                <a:solidFill>
                  <a:schemeClr val="tx1"/>
                </a:solidFill>
              </a:rPr>
              <a:t>Sending out much light eternal!</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17</a:t>
            </a:fld>
            <a:endParaRPr lang="en-GB"/>
          </a:p>
        </p:txBody>
      </p:sp>
    </p:spTree>
    <p:extLst>
      <p:ext uri="{BB962C8B-B14F-4D97-AF65-F5344CB8AC3E}">
        <p14:creationId xmlns:p14="http://schemas.microsoft.com/office/powerpoint/2010/main" val="1459333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ཕྱག་འཚལ་བསྐལ་པ་ཐ་མའི་མེ་ལྟར</a:t>
            </a:r>
            <a:r>
              <a:rPr lang="en-US" dirty="0">
                <a:solidFill>
                  <a:schemeClr val="tx1"/>
                </a:solidFill>
              </a:rPr>
              <a:t>། །</a:t>
            </a:r>
          </a:p>
          <a:p>
            <a:r>
              <a:rPr lang="en-US" dirty="0">
                <a:solidFill>
                  <a:schemeClr val="tx1"/>
                </a:solidFill>
              </a:rPr>
              <a:t>CHHAG TSHÄL KÄL PÄI THA MÄI ME TAR</a:t>
            </a:r>
          </a:p>
          <a:p>
            <a:r>
              <a:rPr lang="en-US" b="1" dirty="0">
                <a:solidFill>
                  <a:schemeClr val="tx1"/>
                </a:solidFill>
              </a:rPr>
              <a:t>Homage! She ’mid wreath ablaze like</a:t>
            </a:r>
            <a:endParaRPr lang="en-US" dirty="0">
              <a:solidFill>
                <a:schemeClr val="tx1"/>
              </a:solidFill>
            </a:endParaRPr>
          </a:p>
          <a:p>
            <a:r>
              <a:rPr lang="en-US" dirty="0" err="1">
                <a:solidFill>
                  <a:schemeClr val="tx1"/>
                </a:solidFill>
              </a:rPr>
              <a:t>འབར་བའི་ཕྲེང་བའི་དབུས་ན་གནས་མ</a:t>
            </a:r>
            <a:r>
              <a:rPr lang="en-US" dirty="0">
                <a:solidFill>
                  <a:schemeClr val="tx1"/>
                </a:solidFill>
              </a:rPr>
              <a:t>། །</a:t>
            </a:r>
          </a:p>
          <a:p>
            <a:r>
              <a:rPr lang="en-US" dirty="0">
                <a:solidFill>
                  <a:schemeClr val="tx1"/>
                </a:solidFill>
              </a:rPr>
              <a:t>BAR WÄI THRENG WÄI </a:t>
            </a:r>
            <a:r>
              <a:rPr lang="en-US" dirty="0" err="1">
                <a:solidFill>
                  <a:schemeClr val="tx1"/>
                </a:solidFill>
              </a:rPr>
              <a:t>Ü</a:t>
            </a:r>
            <a:r>
              <a:rPr lang="en-US" dirty="0">
                <a:solidFill>
                  <a:schemeClr val="tx1"/>
                </a:solidFill>
              </a:rPr>
              <a:t> NA NÄ MA</a:t>
            </a:r>
          </a:p>
          <a:p>
            <a:r>
              <a:rPr lang="en-US" b="1" dirty="0">
                <a:solidFill>
                  <a:schemeClr val="tx1"/>
                </a:solidFill>
              </a:rPr>
              <a:t>Eon-ending </a:t>
            </a:r>
            <a:r>
              <a:rPr lang="en-US" b="1" dirty="0" smtClean="0">
                <a:solidFill>
                  <a:schemeClr val="tx1"/>
                </a:solidFill>
              </a:rPr>
              <a:t>fire </a:t>
            </a:r>
            <a:r>
              <a:rPr lang="en-US" b="1" dirty="0">
                <a:solidFill>
                  <a:schemeClr val="tx1"/>
                </a:solidFill>
              </a:rPr>
              <a:t>abiding!</a:t>
            </a:r>
            <a:endParaRPr lang="en-US" dirty="0">
              <a:solidFill>
                <a:schemeClr val="tx1"/>
              </a:solidFill>
            </a:endParaRPr>
          </a:p>
          <a:p>
            <a:r>
              <a:rPr lang="en-US" dirty="0" err="1">
                <a:solidFill>
                  <a:schemeClr val="tx1"/>
                </a:solidFill>
              </a:rPr>
              <a:t>གཡས་བརྐྱང་གཡོན་བསྐུམ་ཀུན་ནས་བསྐོར་དགའི</a:t>
            </a:r>
            <a:r>
              <a:rPr lang="en-US" dirty="0">
                <a:solidFill>
                  <a:schemeClr val="tx1"/>
                </a:solidFill>
              </a:rPr>
              <a:t>། །</a:t>
            </a:r>
          </a:p>
          <a:p>
            <a:r>
              <a:rPr lang="en-US" dirty="0">
                <a:solidFill>
                  <a:schemeClr val="tx1"/>
                </a:solidFill>
              </a:rPr>
              <a:t>YÄ KYANG YÖN KUM KÜN NÄ KOR GÄI</a:t>
            </a:r>
          </a:p>
          <a:p>
            <a:r>
              <a:rPr lang="en-US" b="1" dirty="0">
                <a:solidFill>
                  <a:schemeClr val="tx1"/>
                </a:solidFill>
              </a:rPr>
              <a:t>Right stretched, left bent, joy surrounds you</a:t>
            </a:r>
            <a:endParaRPr lang="en-US" dirty="0">
              <a:solidFill>
                <a:schemeClr val="tx1"/>
              </a:solidFill>
            </a:endParaRPr>
          </a:p>
          <a:p>
            <a:r>
              <a:rPr lang="en-US" dirty="0" err="1">
                <a:solidFill>
                  <a:schemeClr val="tx1"/>
                </a:solidFill>
              </a:rPr>
              <a:t>དགྲ་ཡི་དཔུང་ནི་རྣམ་པར་འཇོམས་མ</a:t>
            </a:r>
            <a:r>
              <a:rPr lang="en-US" dirty="0">
                <a:solidFill>
                  <a:schemeClr val="tx1"/>
                </a:solidFill>
              </a:rPr>
              <a:t>། །</a:t>
            </a:r>
          </a:p>
          <a:p>
            <a:r>
              <a:rPr lang="en-US" dirty="0">
                <a:solidFill>
                  <a:schemeClr val="tx1"/>
                </a:solidFill>
              </a:rPr>
              <a:t>DRA YI PUNG NI NAM PAR JOM MA</a:t>
            </a:r>
          </a:p>
          <a:p>
            <a:r>
              <a:rPr lang="en-US" b="1" dirty="0">
                <a:solidFill>
                  <a:schemeClr val="tx1"/>
                </a:solidFill>
              </a:rPr>
              <a:t>Troops of enemies destroying!</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18</a:t>
            </a:fld>
            <a:endParaRPr lang="en-GB"/>
          </a:p>
        </p:txBody>
      </p:sp>
    </p:spTree>
    <p:extLst>
      <p:ext uri="{BB962C8B-B14F-4D97-AF65-F5344CB8AC3E}">
        <p14:creationId xmlns:p14="http://schemas.microsoft.com/office/powerpoint/2010/main" val="1632201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ཕྱག་འཚལ་ས་གཞིའི་ངོས་ལ་ཕྱག་གི</a:t>
            </a:r>
            <a:r>
              <a:rPr lang="en-US" dirty="0">
                <a:solidFill>
                  <a:schemeClr val="tx1"/>
                </a:solidFill>
              </a:rPr>
              <a:t> །</a:t>
            </a:r>
          </a:p>
          <a:p>
            <a:r>
              <a:rPr lang="en-US" dirty="0">
                <a:solidFill>
                  <a:schemeClr val="tx1"/>
                </a:solidFill>
              </a:rPr>
              <a:t>CHHAG TSHÄL SA ZHII NGÖ LA CHHAG GI</a:t>
            </a:r>
          </a:p>
          <a:p>
            <a:r>
              <a:rPr lang="en-US" b="1" dirty="0">
                <a:solidFill>
                  <a:schemeClr val="tx1"/>
                </a:solidFill>
              </a:rPr>
              <a:t>Homage! She who strikes the ground with</a:t>
            </a:r>
            <a:endParaRPr lang="en-US" dirty="0">
              <a:solidFill>
                <a:schemeClr val="tx1"/>
              </a:solidFill>
            </a:endParaRPr>
          </a:p>
          <a:p>
            <a:r>
              <a:rPr lang="en-US" dirty="0" err="1">
                <a:solidFill>
                  <a:schemeClr val="tx1"/>
                </a:solidFill>
              </a:rPr>
              <a:t>མཐིལ་གྱིས་བསྣུན་ཅིང་ཞབས་ཀྱིས་བརྡུང་མ</a:t>
            </a:r>
            <a:r>
              <a:rPr lang="en-US" dirty="0">
                <a:solidFill>
                  <a:schemeClr val="tx1"/>
                </a:solidFill>
              </a:rPr>
              <a:t>། །</a:t>
            </a:r>
          </a:p>
          <a:p>
            <a:r>
              <a:rPr lang="en-US" dirty="0">
                <a:solidFill>
                  <a:schemeClr val="tx1"/>
                </a:solidFill>
              </a:rPr>
              <a:t>THIL GYI NÜN CHING ZHAB KYI DUNG MA</a:t>
            </a:r>
          </a:p>
          <a:p>
            <a:r>
              <a:rPr lang="en-US" b="1" dirty="0">
                <a:solidFill>
                  <a:schemeClr val="tx1"/>
                </a:solidFill>
              </a:rPr>
              <a:t>Her palm, and with her foot beats it!</a:t>
            </a:r>
            <a:endParaRPr lang="en-US" dirty="0">
              <a:solidFill>
                <a:schemeClr val="tx1"/>
              </a:solidFill>
            </a:endParaRPr>
          </a:p>
          <a:p>
            <a:r>
              <a:rPr lang="en-US" dirty="0" err="1">
                <a:solidFill>
                  <a:schemeClr val="tx1"/>
                </a:solidFill>
              </a:rPr>
              <a:t>ཁྲོ་གཉེར་ཅན་མཛད་ཡི་གེ་ཧཱུ</a:t>
            </a:r>
            <a:r>
              <a:rPr lang="en-US" dirty="0">
                <a:solidFill>
                  <a:schemeClr val="tx1"/>
                </a:solidFill>
              </a:rPr>
              <a:t>ྂ་</a:t>
            </a:r>
            <a:r>
              <a:rPr lang="en-US" dirty="0" err="1">
                <a:solidFill>
                  <a:schemeClr val="tx1"/>
                </a:solidFill>
              </a:rPr>
              <a:t>གིས</a:t>
            </a:r>
            <a:r>
              <a:rPr lang="en-US" dirty="0">
                <a:solidFill>
                  <a:schemeClr val="tx1"/>
                </a:solidFill>
              </a:rPr>
              <a:t>། །</a:t>
            </a:r>
          </a:p>
          <a:p>
            <a:r>
              <a:rPr lang="en-US" dirty="0">
                <a:solidFill>
                  <a:schemeClr val="tx1"/>
                </a:solidFill>
              </a:rPr>
              <a:t>THRO NYER CHÄN DZÄ YI GE HUM GI</a:t>
            </a:r>
          </a:p>
          <a:p>
            <a:r>
              <a:rPr lang="en-US" b="1" dirty="0">
                <a:solidFill>
                  <a:schemeClr val="tx1"/>
                </a:solidFill>
              </a:rPr>
              <a:t>Scowling, with the letter HUM the</a:t>
            </a:r>
            <a:endParaRPr lang="en-US" dirty="0">
              <a:solidFill>
                <a:schemeClr val="tx1"/>
              </a:solidFill>
            </a:endParaRPr>
          </a:p>
          <a:p>
            <a:r>
              <a:rPr lang="en-US" dirty="0" err="1">
                <a:solidFill>
                  <a:schemeClr val="tx1"/>
                </a:solidFill>
              </a:rPr>
              <a:t>རིམ་པ་བདུན་པོ་རྣམས་ནི་འགེམས་མ</a:t>
            </a:r>
            <a:r>
              <a:rPr lang="en-US" dirty="0">
                <a:solidFill>
                  <a:schemeClr val="tx1"/>
                </a:solidFill>
              </a:rPr>
              <a:t>། །</a:t>
            </a:r>
          </a:p>
          <a:p>
            <a:r>
              <a:rPr lang="en-US" dirty="0">
                <a:solidFill>
                  <a:schemeClr val="tx1"/>
                </a:solidFill>
              </a:rPr>
              <a:t>RIM PA DÜN PO NAM NI GEM MA</a:t>
            </a:r>
          </a:p>
          <a:p>
            <a:r>
              <a:rPr lang="en-US" b="1" dirty="0">
                <a:solidFill>
                  <a:schemeClr val="tx1"/>
                </a:solidFill>
              </a:rPr>
              <a:t>Seven levels she does conquer!</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19</a:t>
            </a:fld>
            <a:endParaRPr lang="en-GB"/>
          </a:p>
        </p:txBody>
      </p:sp>
    </p:spTree>
    <p:extLst>
      <p:ext uri="{BB962C8B-B14F-4D97-AF65-F5344CB8AC3E}">
        <p14:creationId xmlns:p14="http://schemas.microsoft.com/office/powerpoint/2010/main" val="1374971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310" y="323272"/>
            <a:ext cx="11212944" cy="7232749"/>
          </a:xfrm>
          <a:prstGeom prst="rect">
            <a:avLst/>
          </a:prstGeom>
          <a:noFill/>
        </p:spPr>
        <p:txBody>
          <a:bodyPr wrap="square" rtlCol="0">
            <a:spAutoFit/>
          </a:bodyPr>
          <a:lstStyle/>
          <a:p>
            <a:r>
              <a:rPr lang="en-GB" sz="2800" b="1" dirty="0"/>
              <a:t>Taking Refuge and Generating the Altruistic Heart</a:t>
            </a:r>
          </a:p>
          <a:p>
            <a:endParaRPr lang="en-GB" sz="2800" b="1" dirty="0"/>
          </a:p>
          <a:p>
            <a:r>
              <a:rPr lang="en-GB" sz="2800" dirty="0"/>
              <a:t>I go for refuge until I am enlightened</a:t>
            </a:r>
          </a:p>
          <a:p>
            <a:r>
              <a:rPr lang="en-GB" sz="2800" dirty="0"/>
              <a:t>To the Buddha, the Dharma and the Supreme Assembly.</a:t>
            </a:r>
          </a:p>
          <a:p>
            <a:r>
              <a:rPr lang="en-GB" sz="2800" dirty="0"/>
              <a:t>By my practice of giving and other perfections,</a:t>
            </a:r>
          </a:p>
          <a:p>
            <a:r>
              <a:rPr lang="en-GB" sz="2800" dirty="0"/>
              <a:t>May I become a Buddha to benefit all sentient beings.  (x3)</a:t>
            </a:r>
          </a:p>
          <a:p>
            <a:endParaRPr lang="en-GB" sz="2800" dirty="0"/>
          </a:p>
          <a:p>
            <a:r>
              <a:rPr lang="en-GB" sz="2800" b="1" dirty="0"/>
              <a:t>The Four </a:t>
            </a:r>
            <a:r>
              <a:rPr lang="en-GB" sz="2800" b="1" dirty="0" err="1"/>
              <a:t>Immeasurables</a:t>
            </a:r>
            <a:endParaRPr lang="en-GB" sz="2800" b="1" dirty="0"/>
          </a:p>
          <a:p>
            <a:endParaRPr lang="en-GB" sz="2800" dirty="0"/>
          </a:p>
          <a:p>
            <a:r>
              <a:rPr lang="en-GB" sz="2800" dirty="0"/>
              <a:t>May all sentient beings have happiness and its causes.</a:t>
            </a:r>
          </a:p>
          <a:p>
            <a:r>
              <a:rPr lang="en-GB" sz="2800" dirty="0"/>
              <a:t>May all sentient beings be free from suffering and its causes,</a:t>
            </a:r>
          </a:p>
          <a:p>
            <a:r>
              <a:rPr lang="en-GB" sz="2800" dirty="0"/>
              <a:t>May all sentient beings never be separated from </a:t>
            </a:r>
            <a:r>
              <a:rPr lang="en-GB" sz="2800" dirty="0" err="1"/>
              <a:t>sorrowless</a:t>
            </a:r>
            <a:r>
              <a:rPr lang="en-GB" sz="2800" dirty="0"/>
              <a:t> bliss,</a:t>
            </a:r>
          </a:p>
          <a:p>
            <a:r>
              <a:rPr lang="en-GB" sz="2800" dirty="0"/>
              <a:t>May all sentient beings abide in equanimity, free of bias, both greed and hatred.</a:t>
            </a:r>
          </a:p>
          <a:p>
            <a:endParaRPr lang="en-GB" sz="2400" dirty="0"/>
          </a:p>
          <a:p>
            <a:endParaRPr lang="en-GB" sz="2400" dirty="0"/>
          </a:p>
          <a:p>
            <a:endParaRPr lang="en-GB" sz="2400" dirty="0"/>
          </a:p>
        </p:txBody>
      </p:sp>
      <p:graphicFrame>
        <p:nvGraphicFramePr>
          <p:cNvPr id="2" name="Table 1"/>
          <p:cNvGraphicFramePr>
            <a:graphicFrameLocks noGrp="1"/>
          </p:cNvGraphicFramePr>
          <p:nvPr>
            <p:extLst>
              <p:ext uri="{D42A27DB-BD31-4B8C-83A1-F6EECF244321}">
                <p14:modId xmlns:p14="http://schemas.microsoft.com/office/powerpoint/2010/main" val="4248742742"/>
              </p:ext>
            </p:extLst>
          </p:nvPr>
        </p:nvGraphicFramePr>
        <p:xfrm>
          <a:off x="482886" y="277402"/>
          <a:ext cx="11250202" cy="6400800"/>
        </p:xfrm>
        <a:graphic>
          <a:graphicData uri="http://schemas.openxmlformats.org/drawingml/2006/table">
            <a:tbl>
              <a:tblPr/>
              <a:tblGrid>
                <a:gridCol w="11250202">
                  <a:extLst>
                    <a:ext uri="{9D8B030D-6E8A-4147-A177-3AD203B41FA5}">
                      <a16:colId xmlns:a16="http://schemas.microsoft.com/office/drawing/2014/main" val="1435812766"/>
                    </a:ext>
                  </a:extLst>
                </a:gridCol>
              </a:tblGrid>
              <a:tr h="6400800">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26951968"/>
                  </a:ext>
                </a:extLst>
              </a:tr>
            </a:tbl>
          </a:graphicData>
        </a:graphic>
      </p:graphicFrame>
      <p:pic>
        <p:nvPicPr>
          <p:cNvPr id="4" name="Picture 2" descr="Lol lord forgive me never ag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5216" y="2286311"/>
            <a:ext cx="1546802" cy="23829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5C6B8A3-853B-4853-B188-B01C9D0372C6}" type="slidenum">
              <a:rPr lang="en-GB" smtClean="0"/>
              <a:t>2</a:t>
            </a:fld>
            <a:endParaRPr lang="en-GB"/>
          </a:p>
        </p:txBody>
      </p:sp>
    </p:spTree>
    <p:extLst>
      <p:ext uri="{BB962C8B-B14F-4D97-AF65-F5344CB8AC3E}">
        <p14:creationId xmlns:p14="http://schemas.microsoft.com/office/powerpoint/2010/main" val="264168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ཕྱག་འཚལ་བདེ་མ་དགེ་མ་ཞི་མ</a:t>
            </a:r>
            <a:r>
              <a:rPr lang="en-US" dirty="0">
                <a:solidFill>
                  <a:schemeClr val="tx1"/>
                </a:solidFill>
              </a:rPr>
              <a:t>། །</a:t>
            </a:r>
          </a:p>
          <a:p>
            <a:r>
              <a:rPr lang="en-US" dirty="0">
                <a:solidFill>
                  <a:schemeClr val="tx1"/>
                </a:solidFill>
              </a:rPr>
              <a:t>CHHAG TSHÄL DE MA GE MA ZHI MA</a:t>
            </a:r>
          </a:p>
          <a:p>
            <a:r>
              <a:rPr lang="en-US" b="1" dirty="0">
                <a:solidFill>
                  <a:schemeClr val="tx1"/>
                </a:solidFill>
              </a:rPr>
              <a:t>Homage! Happy, virtuous, peaceful!</a:t>
            </a:r>
            <a:endParaRPr lang="en-US" dirty="0">
              <a:solidFill>
                <a:schemeClr val="tx1"/>
              </a:solidFill>
            </a:endParaRPr>
          </a:p>
          <a:p>
            <a:r>
              <a:rPr lang="en-US" dirty="0" err="1">
                <a:solidFill>
                  <a:schemeClr val="tx1"/>
                </a:solidFill>
              </a:rPr>
              <a:t>མྱ་ངན་འདས་ཞི་སྤྱོད་ཡུལ་ཉིད་མ</a:t>
            </a:r>
            <a:r>
              <a:rPr lang="en-US" dirty="0">
                <a:solidFill>
                  <a:schemeClr val="tx1"/>
                </a:solidFill>
              </a:rPr>
              <a:t>། །</a:t>
            </a:r>
          </a:p>
          <a:p>
            <a:r>
              <a:rPr lang="en-US" dirty="0">
                <a:solidFill>
                  <a:schemeClr val="tx1"/>
                </a:solidFill>
              </a:rPr>
              <a:t>NYA NGÄN DÄ ZHI CHÖ YÜL NYI MA</a:t>
            </a:r>
          </a:p>
          <a:p>
            <a:r>
              <a:rPr lang="en-US" b="1" dirty="0">
                <a:solidFill>
                  <a:schemeClr val="tx1"/>
                </a:solidFill>
              </a:rPr>
              <a:t>She whose field is peace, nirvana!</a:t>
            </a:r>
            <a:endParaRPr lang="en-US" dirty="0">
              <a:solidFill>
                <a:schemeClr val="tx1"/>
              </a:solidFill>
            </a:endParaRPr>
          </a:p>
          <a:p>
            <a:r>
              <a:rPr lang="en-US" dirty="0" err="1">
                <a:solidFill>
                  <a:schemeClr val="tx1"/>
                </a:solidFill>
              </a:rPr>
              <a:t>སྭཱ་ཧཱ་ཨོཾ་དང་ཡང་དག་ལྡན་པས</a:t>
            </a:r>
            <a:r>
              <a:rPr lang="en-US" dirty="0">
                <a:solidFill>
                  <a:schemeClr val="tx1"/>
                </a:solidFill>
              </a:rPr>
              <a:t>། །</a:t>
            </a:r>
          </a:p>
          <a:p>
            <a:r>
              <a:rPr lang="en-US" dirty="0">
                <a:solidFill>
                  <a:schemeClr val="tx1"/>
                </a:solidFill>
              </a:rPr>
              <a:t>SVAHA OM DANG YANG DAG DÄN PÄ</a:t>
            </a:r>
          </a:p>
          <a:p>
            <a:r>
              <a:rPr lang="en-US" b="1" dirty="0">
                <a:solidFill>
                  <a:schemeClr val="tx1"/>
                </a:solidFill>
              </a:rPr>
              <a:t>She endowed with OM and SVAHA,</a:t>
            </a:r>
            <a:endParaRPr lang="en-US" dirty="0">
              <a:solidFill>
                <a:schemeClr val="tx1"/>
              </a:solidFill>
            </a:endParaRPr>
          </a:p>
          <a:p>
            <a:r>
              <a:rPr lang="en-US" dirty="0" err="1">
                <a:solidFill>
                  <a:schemeClr val="tx1"/>
                </a:solidFill>
              </a:rPr>
              <a:t>སྡིག་པ་ཆེན་པོ་འཇོམས་པ་ཉིད་མ</a:t>
            </a:r>
            <a:r>
              <a:rPr lang="en-US" dirty="0">
                <a:solidFill>
                  <a:schemeClr val="tx1"/>
                </a:solidFill>
              </a:rPr>
              <a:t>། །</a:t>
            </a:r>
          </a:p>
          <a:p>
            <a:r>
              <a:rPr lang="en-US" dirty="0">
                <a:solidFill>
                  <a:schemeClr val="tx1"/>
                </a:solidFill>
              </a:rPr>
              <a:t>DIG PA CHHEN PO JOM PA NYI MA</a:t>
            </a:r>
          </a:p>
          <a:p>
            <a:r>
              <a:rPr lang="en-US" b="1" dirty="0">
                <a:solidFill>
                  <a:schemeClr val="tx1"/>
                </a:solidFill>
              </a:rPr>
              <a:t>Destroyer of the great evil!</a:t>
            </a:r>
            <a:r>
              <a:rPr lang="en-US" dirty="0">
                <a:solidFill>
                  <a:schemeClr val="tx1"/>
                </a:solidFill>
              </a:rPr>
              <a:t> </a:t>
            </a:r>
            <a:endParaRPr lang="en-US" sz="5200" dirty="0"/>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20</a:t>
            </a:fld>
            <a:endParaRPr lang="en-GB"/>
          </a:p>
        </p:txBody>
      </p:sp>
    </p:spTree>
    <p:extLst>
      <p:ext uri="{BB962C8B-B14F-4D97-AF65-F5344CB8AC3E}">
        <p14:creationId xmlns:p14="http://schemas.microsoft.com/office/powerpoint/2010/main" val="2843766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ཕྱག་འཚལ་ཀུན་ནས་བསྐོར་རབ་དགའ་བའི</a:t>
            </a:r>
            <a:r>
              <a:rPr lang="en-US" dirty="0">
                <a:solidFill>
                  <a:schemeClr val="tx1"/>
                </a:solidFill>
              </a:rPr>
              <a:t>། །</a:t>
            </a:r>
          </a:p>
          <a:p>
            <a:r>
              <a:rPr lang="en-US" dirty="0">
                <a:solidFill>
                  <a:schemeClr val="tx1"/>
                </a:solidFill>
              </a:rPr>
              <a:t>CHHAG TSHÄL KÜN NÄ KOR RAB GA WÄI</a:t>
            </a:r>
          </a:p>
          <a:p>
            <a:r>
              <a:rPr lang="en-US" b="1" dirty="0">
                <a:solidFill>
                  <a:schemeClr val="tx1"/>
                </a:solidFill>
              </a:rPr>
              <a:t>Homage! She with joy surrounded</a:t>
            </a:r>
            <a:endParaRPr lang="en-US" dirty="0">
              <a:solidFill>
                <a:schemeClr val="tx1"/>
              </a:solidFill>
            </a:endParaRPr>
          </a:p>
          <a:p>
            <a:r>
              <a:rPr lang="en-US" dirty="0" err="1">
                <a:solidFill>
                  <a:schemeClr val="tx1"/>
                </a:solidFill>
              </a:rPr>
              <a:t>དགྲ་ཡི་ལུས་ནི་རབ་ཏུ་འགེམས་མ</a:t>
            </a:r>
            <a:r>
              <a:rPr lang="en-US" dirty="0">
                <a:solidFill>
                  <a:schemeClr val="tx1"/>
                </a:solidFill>
              </a:rPr>
              <a:t>། །</a:t>
            </a:r>
          </a:p>
          <a:p>
            <a:r>
              <a:rPr lang="en-US" dirty="0">
                <a:solidFill>
                  <a:schemeClr val="tx1"/>
                </a:solidFill>
              </a:rPr>
              <a:t>DRA YI LÜ NI NAM PAR GEM MA</a:t>
            </a:r>
          </a:p>
          <a:p>
            <a:r>
              <a:rPr lang="en-US" b="1" dirty="0">
                <a:solidFill>
                  <a:schemeClr val="tx1"/>
                </a:solidFill>
              </a:rPr>
              <a:t>Tearing foes’ bodies asunder,</a:t>
            </a:r>
            <a:endParaRPr lang="en-US" dirty="0">
              <a:solidFill>
                <a:schemeClr val="tx1"/>
              </a:solidFill>
            </a:endParaRPr>
          </a:p>
          <a:p>
            <a:r>
              <a:rPr lang="en-US" dirty="0" err="1">
                <a:solidFill>
                  <a:schemeClr val="tx1"/>
                </a:solidFill>
              </a:rPr>
              <a:t>ཡི་གེ་བཅུ་པའི་ངག་ནི་བཀོད་པའི</a:t>
            </a:r>
            <a:r>
              <a:rPr lang="en-US" dirty="0">
                <a:solidFill>
                  <a:schemeClr val="tx1"/>
                </a:solidFill>
              </a:rPr>
              <a:t>། །</a:t>
            </a:r>
          </a:p>
          <a:p>
            <a:r>
              <a:rPr lang="en-US" dirty="0">
                <a:solidFill>
                  <a:schemeClr val="tx1"/>
                </a:solidFill>
              </a:rPr>
              <a:t>YI GE CHU PÄI NGAG NI KÖ PÄI</a:t>
            </a:r>
          </a:p>
          <a:p>
            <a:r>
              <a:rPr lang="en-US" b="1" dirty="0">
                <a:solidFill>
                  <a:schemeClr val="tx1"/>
                </a:solidFill>
              </a:rPr>
              <a:t>Frees with HUM and knowledge mantra,</a:t>
            </a:r>
            <a:endParaRPr lang="en-US" dirty="0">
              <a:solidFill>
                <a:schemeClr val="tx1"/>
              </a:solidFill>
            </a:endParaRPr>
          </a:p>
          <a:p>
            <a:r>
              <a:rPr lang="en-US" dirty="0" err="1">
                <a:solidFill>
                  <a:schemeClr val="tx1"/>
                </a:solidFill>
              </a:rPr>
              <a:t>རིག་པ་ཧཱུ</a:t>
            </a:r>
            <a:r>
              <a:rPr lang="en-US" dirty="0">
                <a:solidFill>
                  <a:schemeClr val="tx1"/>
                </a:solidFill>
              </a:rPr>
              <a:t>ྂ་</a:t>
            </a:r>
            <a:r>
              <a:rPr lang="en-US" dirty="0" err="1">
                <a:solidFill>
                  <a:schemeClr val="tx1"/>
                </a:solidFill>
              </a:rPr>
              <a:t>ལས་སྒྲོལ་མ་ཉིད་མ</a:t>
            </a:r>
            <a:r>
              <a:rPr lang="en-US" dirty="0">
                <a:solidFill>
                  <a:schemeClr val="tx1"/>
                </a:solidFill>
              </a:rPr>
              <a:t>། །</a:t>
            </a:r>
          </a:p>
          <a:p>
            <a:r>
              <a:rPr lang="en-US" dirty="0">
                <a:solidFill>
                  <a:schemeClr val="tx1"/>
                </a:solidFill>
              </a:rPr>
              <a:t>RIG PA HUM LÄ DRÖL MA NYI MA</a:t>
            </a:r>
          </a:p>
          <a:p>
            <a:r>
              <a:rPr lang="en-US" b="1" dirty="0">
                <a:solidFill>
                  <a:schemeClr val="tx1"/>
                </a:solidFill>
              </a:rPr>
              <a:t>Arrangement of the ten letters!</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21</a:t>
            </a:fld>
            <a:endParaRPr lang="en-GB"/>
          </a:p>
        </p:txBody>
      </p:sp>
    </p:spTree>
    <p:extLst>
      <p:ext uri="{BB962C8B-B14F-4D97-AF65-F5344CB8AC3E}">
        <p14:creationId xmlns:p14="http://schemas.microsoft.com/office/powerpoint/2010/main" val="1517491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ཕྱག་འཚལ་ཏུ་རེའི་ཞབས་ནི་བརྡབས་པས</a:t>
            </a:r>
            <a:r>
              <a:rPr lang="en-US" dirty="0">
                <a:solidFill>
                  <a:schemeClr val="tx1"/>
                </a:solidFill>
              </a:rPr>
              <a:t>། །</a:t>
            </a:r>
          </a:p>
          <a:p>
            <a:r>
              <a:rPr lang="en-US" dirty="0">
                <a:solidFill>
                  <a:schemeClr val="tx1"/>
                </a:solidFill>
              </a:rPr>
              <a:t>CHHAG TSHÄL TURE ZHAB NI DEB PÄ</a:t>
            </a:r>
          </a:p>
          <a:p>
            <a:r>
              <a:rPr lang="en-US" b="1" dirty="0">
                <a:solidFill>
                  <a:schemeClr val="tx1"/>
                </a:solidFill>
              </a:rPr>
              <a:t>Homage! TURE! With seed letter</a:t>
            </a:r>
            <a:endParaRPr lang="en-US" dirty="0">
              <a:solidFill>
                <a:schemeClr val="tx1"/>
              </a:solidFill>
            </a:endParaRPr>
          </a:p>
          <a:p>
            <a:r>
              <a:rPr lang="en-US" dirty="0" err="1">
                <a:solidFill>
                  <a:schemeClr val="tx1"/>
                </a:solidFill>
              </a:rPr>
              <a:t>ཧཱུ</a:t>
            </a:r>
            <a:r>
              <a:rPr lang="en-US" dirty="0">
                <a:solidFill>
                  <a:schemeClr val="tx1"/>
                </a:solidFill>
              </a:rPr>
              <a:t>ྂ་</a:t>
            </a:r>
            <a:r>
              <a:rPr lang="en-US" dirty="0" err="1">
                <a:solidFill>
                  <a:schemeClr val="tx1"/>
                </a:solidFill>
              </a:rPr>
              <a:t>གི་རྣམ་པའི་ས་བོན་ཉིད་མ</a:t>
            </a:r>
            <a:r>
              <a:rPr lang="en-US" dirty="0">
                <a:solidFill>
                  <a:schemeClr val="tx1"/>
                </a:solidFill>
              </a:rPr>
              <a:t>། །</a:t>
            </a:r>
          </a:p>
          <a:p>
            <a:r>
              <a:rPr lang="en-US" dirty="0">
                <a:solidFill>
                  <a:schemeClr val="tx1"/>
                </a:solidFill>
              </a:rPr>
              <a:t>HUM GI NAM PÄI SA BÖN NYI MA</a:t>
            </a:r>
          </a:p>
          <a:p>
            <a:r>
              <a:rPr lang="en-US" b="1" dirty="0">
                <a:solidFill>
                  <a:schemeClr val="tx1"/>
                </a:solidFill>
              </a:rPr>
              <a:t>Of the shape of syllable HUM!</a:t>
            </a:r>
            <a:endParaRPr lang="en-US" dirty="0">
              <a:solidFill>
                <a:schemeClr val="tx1"/>
              </a:solidFill>
            </a:endParaRPr>
          </a:p>
          <a:p>
            <a:r>
              <a:rPr lang="en-US" dirty="0" err="1">
                <a:solidFill>
                  <a:schemeClr val="tx1"/>
                </a:solidFill>
              </a:rPr>
              <a:t>རི་རབ་མནྡ་ར་དང་འབིགས་བྱེད</a:t>
            </a:r>
            <a:r>
              <a:rPr lang="en-US" dirty="0">
                <a:solidFill>
                  <a:schemeClr val="tx1"/>
                </a:solidFill>
              </a:rPr>
              <a:t>། །</a:t>
            </a:r>
          </a:p>
          <a:p>
            <a:r>
              <a:rPr lang="en-US" dirty="0">
                <a:solidFill>
                  <a:schemeClr val="tx1"/>
                </a:solidFill>
              </a:rPr>
              <a:t>RI RAB MANDHARA DANG BIG JE</a:t>
            </a:r>
          </a:p>
          <a:p>
            <a:r>
              <a:rPr lang="en-US" b="1" dirty="0">
                <a:solidFill>
                  <a:schemeClr val="tx1"/>
                </a:solidFill>
              </a:rPr>
              <a:t>By foot stamping shakes the three worlds,</a:t>
            </a:r>
            <a:endParaRPr lang="en-US" dirty="0">
              <a:solidFill>
                <a:schemeClr val="tx1"/>
              </a:solidFill>
            </a:endParaRPr>
          </a:p>
          <a:p>
            <a:r>
              <a:rPr lang="en-US" dirty="0" err="1">
                <a:solidFill>
                  <a:schemeClr val="tx1"/>
                </a:solidFill>
              </a:rPr>
              <a:t>འཇིག་རྟེན་གསུམ་རྣམས་གཡོ་བ་ཉིད་མ</a:t>
            </a:r>
            <a:r>
              <a:rPr lang="en-US" dirty="0">
                <a:solidFill>
                  <a:schemeClr val="tx1"/>
                </a:solidFill>
              </a:rPr>
              <a:t>། །</a:t>
            </a:r>
          </a:p>
          <a:p>
            <a:r>
              <a:rPr lang="en-US" dirty="0">
                <a:solidFill>
                  <a:schemeClr val="tx1"/>
                </a:solidFill>
              </a:rPr>
              <a:t>JIG TEN SUM NAM YO WA NYI MA</a:t>
            </a:r>
          </a:p>
          <a:p>
            <a:r>
              <a:rPr lang="en-US" b="1" dirty="0">
                <a:solidFill>
                  <a:schemeClr val="tx1"/>
                </a:solidFill>
              </a:rPr>
              <a:t>Meru, </a:t>
            </a:r>
            <a:r>
              <a:rPr lang="en-US" b="1" dirty="0" err="1">
                <a:solidFill>
                  <a:schemeClr val="tx1"/>
                </a:solidFill>
              </a:rPr>
              <a:t>Mandara</a:t>
            </a:r>
            <a:r>
              <a:rPr lang="en-US" b="1" dirty="0">
                <a:solidFill>
                  <a:schemeClr val="tx1"/>
                </a:solidFill>
              </a:rPr>
              <a:t>, and Vindhya!</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22</a:t>
            </a:fld>
            <a:endParaRPr lang="en-GB"/>
          </a:p>
        </p:txBody>
      </p:sp>
    </p:spTree>
    <p:extLst>
      <p:ext uri="{BB962C8B-B14F-4D97-AF65-F5344CB8AC3E}">
        <p14:creationId xmlns:p14="http://schemas.microsoft.com/office/powerpoint/2010/main" val="1475912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ཕྱག་འཚལ་ལྷ་ཡི་མཚོ་ཡི་རྣམ་པའི</a:t>
            </a:r>
            <a:r>
              <a:rPr lang="en-US" dirty="0">
                <a:solidFill>
                  <a:schemeClr val="tx1"/>
                </a:solidFill>
              </a:rPr>
              <a:t>། །</a:t>
            </a:r>
          </a:p>
          <a:p>
            <a:r>
              <a:rPr lang="en-US" dirty="0">
                <a:solidFill>
                  <a:schemeClr val="tx1"/>
                </a:solidFill>
              </a:rPr>
              <a:t>CHHAG TSHÄL LHA YI TSHO YI NAM PÄI</a:t>
            </a:r>
          </a:p>
          <a:p>
            <a:r>
              <a:rPr lang="en-US" b="1" dirty="0">
                <a:solidFill>
                  <a:schemeClr val="tx1"/>
                </a:solidFill>
              </a:rPr>
              <a:t>Homage! Holding in her hand the</a:t>
            </a:r>
            <a:endParaRPr lang="en-US" dirty="0">
              <a:solidFill>
                <a:schemeClr val="tx1"/>
              </a:solidFill>
            </a:endParaRPr>
          </a:p>
          <a:p>
            <a:r>
              <a:rPr lang="en-US" dirty="0" err="1">
                <a:solidFill>
                  <a:schemeClr val="tx1"/>
                </a:solidFill>
              </a:rPr>
              <a:t>རི་དྭགས་རྟགས་ཅན་ཕྱག་ན་བསྣམས་མ</a:t>
            </a:r>
            <a:r>
              <a:rPr lang="en-US" dirty="0">
                <a:solidFill>
                  <a:schemeClr val="tx1"/>
                </a:solidFill>
              </a:rPr>
              <a:t>། །</a:t>
            </a:r>
          </a:p>
          <a:p>
            <a:r>
              <a:rPr lang="en-US" dirty="0">
                <a:solidFill>
                  <a:schemeClr val="tx1"/>
                </a:solidFill>
              </a:rPr>
              <a:t>RI DAG TAG CHÄN CHHAG NA NAM MA</a:t>
            </a:r>
          </a:p>
          <a:p>
            <a:r>
              <a:rPr lang="en-US" b="1" dirty="0">
                <a:solidFill>
                  <a:schemeClr val="tx1"/>
                </a:solidFill>
              </a:rPr>
              <a:t>Hare-marked moon of deva-lake form!</a:t>
            </a:r>
            <a:endParaRPr lang="en-US" dirty="0">
              <a:solidFill>
                <a:schemeClr val="tx1"/>
              </a:solidFill>
            </a:endParaRPr>
          </a:p>
          <a:p>
            <a:r>
              <a:rPr lang="en-US" dirty="0" err="1">
                <a:solidFill>
                  <a:schemeClr val="tx1"/>
                </a:solidFill>
              </a:rPr>
              <a:t>ཏཱ་ར་གཉིས་བརྗོད་ཕཊ་ཀྱི་ཡི་གེས</a:t>
            </a:r>
            <a:r>
              <a:rPr lang="en-US" dirty="0">
                <a:solidFill>
                  <a:schemeClr val="tx1"/>
                </a:solidFill>
              </a:rPr>
              <a:t>། །</a:t>
            </a:r>
          </a:p>
          <a:p>
            <a:r>
              <a:rPr lang="en-US" dirty="0">
                <a:solidFill>
                  <a:schemeClr val="tx1"/>
                </a:solidFill>
              </a:rPr>
              <a:t>TARA NYI JÖ PHAT KYI YI GE</a:t>
            </a:r>
          </a:p>
          <a:p>
            <a:r>
              <a:rPr lang="en-US" b="1" dirty="0">
                <a:solidFill>
                  <a:schemeClr val="tx1"/>
                </a:solidFill>
              </a:rPr>
              <a:t>With twice spoken TARA and PHAT,</a:t>
            </a:r>
            <a:endParaRPr lang="en-US" dirty="0">
              <a:solidFill>
                <a:schemeClr val="tx1"/>
              </a:solidFill>
            </a:endParaRPr>
          </a:p>
          <a:p>
            <a:r>
              <a:rPr lang="en-US" dirty="0" err="1">
                <a:solidFill>
                  <a:schemeClr val="tx1"/>
                </a:solidFill>
              </a:rPr>
              <a:t>དུག་རྣམས་མ་ལུས་པར་ནི་སེལ་མ</a:t>
            </a:r>
            <a:r>
              <a:rPr lang="en-US" dirty="0">
                <a:solidFill>
                  <a:schemeClr val="tx1"/>
                </a:solidFill>
              </a:rPr>
              <a:t>། །</a:t>
            </a:r>
          </a:p>
          <a:p>
            <a:r>
              <a:rPr lang="en-US" dirty="0">
                <a:solidFill>
                  <a:schemeClr val="tx1"/>
                </a:solidFill>
              </a:rPr>
              <a:t>DUG NAM MA LÜ PA NI SEL MA</a:t>
            </a:r>
          </a:p>
          <a:p>
            <a:r>
              <a:rPr lang="en-US" b="1" dirty="0">
                <a:solidFill>
                  <a:schemeClr val="tx1"/>
                </a:solidFill>
              </a:rPr>
              <a:t>Totally dispelling poison!</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23</a:t>
            </a:fld>
            <a:endParaRPr lang="en-GB"/>
          </a:p>
        </p:txBody>
      </p:sp>
    </p:spTree>
    <p:extLst>
      <p:ext uri="{BB962C8B-B14F-4D97-AF65-F5344CB8AC3E}">
        <p14:creationId xmlns:p14="http://schemas.microsoft.com/office/powerpoint/2010/main" val="3345545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ཕྱག་འཚལ་ལྷ་ཡི་ཚོགས་རྣམས་རྒྱལ་པོ</a:t>
            </a:r>
            <a:r>
              <a:rPr lang="en-US" dirty="0">
                <a:solidFill>
                  <a:schemeClr val="tx1"/>
                </a:solidFill>
              </a:rPr>
              <a:t>། །</a:t>
            </a:r>
          </a:p>
          <a:p>
            <a:r>
              <a:rPr lang="en-US" dirty="0">
                <a:solidFill>
                  <a:schemeClr val="tx1"/>
                </a:solidFill>
              </a:rPr>
              <a:t>CHHAG TSHÄL LHA YI TSHOG NAM GYÄL PO</a:t>
            </a:r>
          </a:p>
          <a:p>
            <a:r>
              <a:rPr lang="en-US" b="1" dirty="0">
                <a:solidFill>
                  <a:schemeClr val="tx1"/>
                </a:solidFill>
              </a:rPr>
              <a:t>Homage! She whom gods and their kings,</a:t>
            </a:r>
            <a:endParaRPr lang="en-US" dirty="0">
              <a:solidFill>
                <a:schemeClr val="tx1"/>
              </a:solidFill>
            </a:endParaRPr>
          </a:p>
          <a:p>
            <a:r>
              <a:rPr lang="en-US" dirty="0" err="1">
                <a:solidFill>
                  <a:schemeClr val="tx1"/>
                </a:solidFill>
              </a:rPr>
              <a:t>ལྷ་དང་མིའམ་ཅི་ཡིས་བསྟེན་མ</a:t>
            </a:r>
            <a:r>
              <a:rPr lang="en-US" dirty="0">
                <a:solidFill>
                  <a:schemeClr val="tx1"/>
                </a:solidFill>
              </a:rPr>
              <a:t>། །</a:t>
            </a:r>
          </a:p>
          <a:p>
            <a:r>
              <a:rPr lang="en-US" dirty="0">
                <a:solidFill>
                  <a:schemeClr val="tx1"/>
                </a:solidFill>
              </a:rPr>
              <a:t>LHA DANG MI AM CHI YI TEN MA</a:t>
            </a:r>
          </a:p>
          <a:p>
            <a:r>
              <a:rPr lang="en-US" b="1" dirty="0">
                <a:solidFill>
                  <a:schemeClr val="tx1"/>
                </a:solidFill>
              </a:rPr>
              <a:t>And the kinnaras do </a:t>
            </a:r>
            <a:r>
              <a:rPr lang="en-US" b="1" dirty="0" err="1" smtClean="0">
                <a:solidFill>
                  <a:schemeClr val="tx1"/>
                </a:solidFill>
              </a:rPr>
              <a:t>honour</a:t>
            </a:r>
            <a:r>
              <a:rPr lang="en-US" b="1" dirty="0">
                <a:solidFill>
                  <a:schemeClr val="tx1"/>
                </a:solidFill>
              </a:rPr>
              <a:t>!</a:t>
            </a:r>
            <a:endParaRPr lang="en-US" dirty="0">
              <a:solidFill>
                <a:schemeClr val="tx1"/>
              </a:solidFill>
            </a:endParaRPr>
          </a:p>
          <a:p>
            <a:r>
              <a:rPr lang="en-US" dirty="0" err="1">
                <a:solidFill>
                  <a:schemeClr val="tx1"/>
                </a:solidFill>
              </a:rPr>
              <a:t>ཀུན་ནས་གོ་ཆ་དགའ་བ་བརྗིད་ཀྱིས</a:t>
            </a:r>
            <a:r>
              <a:rPr lang="en-US" dirty="0">
                <a:solidFill>
                  <a:schemeClr val="tx1"/>
                </a:solidFill>
              </a:rPr>
              <a:t>། །</a:t>
            </a:r>
          </a:p>
          <a:p>
            <a:r>
              <a:rPr lang="en-US" dirty="0">
                <a:solidFill>
                  <a:schemeClr val="tx1"/>
                </a:solidFill>
              </a:rPr>
              <a:t>KÜN NÄ GO CHHA GA WÄI JI GYI</a:t>
            </a:r>
          </a:p>
          <a:p>
            <a:r>
              <a:rPr lang="en-US" b="1" dirty="0" err="1" smtClean="0">
                <a:solidFill>
                  <a:schemeClr val="tx1"/>
                </a:solidFill>
              </a:rPr>
              <a:t>Armoured</a:t>
            </a:r>
            <a:r>
              <a:rPr lang="en-US" b="1" dirty="0" smtClean="0">
                <a:solidFill>
                  <a:schemeClr val="tx1"/>
                </a:solidFill>
              </a:rPr>
              <a:t> </a:t>
            </a:r>
            <a:r>
              <a:rPr lang="en-US" b="1" dirty="0">
                <a:solidFill>
                  <a:schemeClr val="tx1"/>
                </a:solidFill>
              </a:rPr>
              <a:t>in all joyful </a:t>
            </a:r>
            <a:r>
              <a:rPr lang="en-US" b="1" dirty="0" err="1" smtClean="0">
                <a:solidFill>
                  <a:schemeClr val="tx1"/>
                </a:solidFill>
              </a:rPr>
              <a:t>splendour</a:t>
            </a:r>
            <a:r>
              <a:rPr lang="en-US" b="1" dirty="0">
                <a:solidFill>
                  <a:schemeClr val="tx1"/>
                </a:solidFill>
              </a:rPr>
              <a:t>,</a:t>
            </a:r>
            <a:endParaRPr lang="en-US" dirty="0">
              <a:solidFill>
                <a:schemeClr val="tx1"/>
              </a:solidFill>
            </a:endParaRPr>
          </a:p>
          <a:p>
            <a:r>
              <a:rPr lang="en-US" dirty="0" err="1">
                <a:solidFill>
                  <a:schemeClr val="tx1"/>
                </a:solidFill>
              </a:rPr>
              <a:t>རྩོད་དང་རྨི་ལམ་ངན་པ་སེལ་མ</a:t>
            </a:r>
            <a:r>
              <a:rPr lang="en-US" dirty="0">
                <a:solidFill>
                  <a:schemeClr val="tx1"/>
                </a:solidFill>
              </a:rPr>
              <a:t>། །</a:t>
            </a:r>
          </a:p>
          <a:p>
            <a:r>
              <a:rPr lang="en-US" dirty="0">
                <a:solidFill>
                  <a:schemeClr val="tx1"/>
                </a:solidFill>
              </a:rPr>
              <a:t>TSÖ DANG MI LAM NGÄN PA SEL MA</a:t>
            </a:r>
          </a:p>
          <a:p>
            <a:r>
              <a:rPr lang="en-US" b="1" dirty="0">
                <a:solidFill>
                  <a:schemeClr val="tx1"/>
                </a:solidFill>
              </a:rPr>
              <a:t>She dispels bad dreams and conflicts!</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24</a:t>
            </a:fld>
            <a:endParaRPr lang="en-GB"/>
          </a:p>
        </p:txBody>
      </p:sp>
    </p:spTree>
    <p:extLst>
      <p:ext uri="{BB962C8B-B14F-4D97-AF65-F5344CB8AC3E}">
        <p14:creationId xmlns:p14="http://schemas.microsoft.com/office/powerpoint/2010/main" val="2886928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ཕྱག་འཚལ་ཉི་མ་ཟླ་བ་རྒྱས་པའི</a:t>
            </a:r>
            <a:r>
              <a:rPr lang="en-US" dirty="0">
                <a:solidFill>
                  <a:schemeClr val="tx1"/>
                </a:solidFill>
              </a:rPr>
              <a:t>། །</a:t>
            </a:r>
          </a:p>
          <a:p>
            <a:r>
              <a:rPr lang="en-US" dirty="0">
                <a:solidFill>
                  <a:schemeClr val="tx1"/>
                </a:solidFill>
              </a:rPr>
              <a:t>CHHAG TSHÄL NYI MA DA WA GYÄ PÄI</a:t>
            </a:r>
          </a:p>
          <a:p>
            <a:r>
              <a:rPr lang="en-US" b="1" dirty="0">
                <a:solidFill>
                  <a:schemeClr val="tx1"/>
                </a:solidFill>
              </a:rPr>
              <a:t>Homage! She whose two eyes bright with</a:t>
            </a:r>
            <a:endParaRPr lang="en-US" dirty="0">
              <a:solidFill>
                <a:schemeClr val="tx1"/>
              </a:solidFill>
            </a:endParaRPr>
          </a:p>
          <a:p>
            <a:r>
              <a:rPr lang="en-US" dirty="0" err="1">
                <a:solidFill>
                  <a:schemeClr val="tx1"/>
                </a:solidFill>
              </a:rPr>
              <a:t>སྤྱན་གཉིས་པོ་ལ་འོད་རབ་གསལ་མ</a:t>
            </a:r>
            <a:r>
              <a:rPr lang="en-US" dirty="0">
                <a:solidFill>
                  <a:schemeClr val="tx1"/>
                </a:solidFill>
              </a:rPr>
              <a:t>། །</a:t>
            </a:r>
          </a:p>
          <a:p>
            <a:r>
              <a:rPr lang="en-US" dirty="0">
                <a:solidFill>
                  <a:schemeClr val="tx1"/>
                </a:solidFill>
              </a:rPr>
              <a:t>CHÄN NYI PO LA </a:t>
            </a:r>
            <a:r>
              <a:rPr lang="en-US" dirty="0" err="1">
                <a:solidFill>
                  <a:schemeClr val="tx1"/>
                </a:solidFill>
              </a:rPr>
              <a:t>Ö</a:t>
            </a:r>
            <a:r>
              <a:rPr lang="en-US" dirty="0">
                <a:solidFill>
                  <a:schemeClr val="tx1"/>
                </a:solidFill>
              </a:rPr>
              <a:t> RAB SÄL MA</a:t>
            </a:r>
          </a:p>
          <a:p>
            <a:r>
              <a:rPr lang="en-US" b="1" dirty="0">
                <a:solidFill>
                  <a:schemeClr val="tx1"/>
                </a:solidFill>
              </a:rPr>
              <a:t>Radiance of sun and full moon!</a:t>
            </a:r>
            <a:endParaRPr lang="en-US" dirty="0">
              <a:solidFill>
                <a:schemeClr val="tx1"/>
              </a:solidFill>
            </a:endParaRPr>
          </a:p>
          <a:p>
            <a:r>
              <a:rPr lang="en-US" dirty="0" err="1">
                <a:solidFill>
                  <a:schemeClr val="tx1"/>
                </a:solidFill>
              </a:rPr>
              <a:t>ཧ་ར་གཉིས་བརྗོད་ཏུཏྟཱ་ར་ཡིས</a:t>
            </a:r>
            <a:r>
              <a:rPr lang="en-US" dirty="0">
                <a:solidFill>
                  <a:schemeClr val="tx1"/>
                </a:solidFill>
              </a:rPr>
              <a:t>། །</a:t>
            </a:r>
          </a:p>
          <a:p>
            <a:r>
              <a:rPr lang="en-US" dirty="0">
                <a:solidFill>
                  <a:schemeClr val="tx1"/>
                </a:solidFill>
              </a:rPr>
              <a:t>HARA NYI JÖ TUTTARA YI</a:t>
            </a:r>
          </a:p>
          <a:p>
            <a:r>
              <a:rPr lang="en-US" b="1" dirty="0">
                <a:solidFill>
                  <a:schemeClr val="tx1"/>
                </a:solidFill>
              </a:rPr>
              <a:t>With twice HARA and TUTTARE</a:t>
            </a:r>
            <a:endParaRPr lang="en-US" dirty="0">
              <a:solidFill>
                <a:schemeClr val="tx1"/>
              </a:solidFill>
            </a:endParaRPr>
          </a:p>
          <a:p>
            <a:r>
              <a:rPr lang="en-US" dirty="0" err="1">
                <a:solidFill>
                  <a:schemeClr val="tx1"/>
                </a:solidFill>
              </a:rPr>
              <a:t>ཤིན་ཏུ་དྲག་པོའི་རིམས་ནད་སེལ་མ</a:t>
            </a:r>
            <a:r>
              <a:rPr lang="en-US" dirty="0">
                <a:solidFill>
                  <a:schemeClr val="tx1"/>
                </a:solidFill>
              </a:rPr>
              <a:t>། །</a:t>
            </a:r>
          </a:p>
          <a:p>
            <a:r>
              <a:rPr lang="en-US" dirty="0">
                <a:solidFill>
                  <a:schemeClr val="tx1"/>
                </a:solidFill>
              </a:rPr>
              <a:t>SHIN TU DRAG PÖI RIM NÄ SEL MA</a:t>
            </a:r>
          </a:p>
          <a:p>
            <a:r>
              <a:rPr lang="en-US" b="1" dirty="0">
                <a:solidFill>
                  <a:schemeClr val="tx1"/>
                </a:solidFill>
              </a:rPr>
              <a:t>She dispels severe contagion!</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25</a:t>
            </a:fld>
            <a:endParaRPr lang="en-GB"/>
          </a:p>
        </p:txBody>
      </p:sp>
    </p:spTree>
    <p:extLst>
      <p:ext uri="{BB962C8B-B14F-4D97-AF65-F5344CB8AC3E}">
        <p14:creationId xmlns:p14="http://schemas.microsoft.com/office/powerpoint/2010/main" val="2544846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ཕྱག་འཚལ་དེ་ཉིད་གསུམ་རྣམས་བཀོད་པས</a:t>
            </a:r>
            <a:r>
              <a:rPr lang="en-US" dirty="0">
                <a:solidFill>
                  <a:schemeClr val="tx1"/>
                </a:solidFill>
              </a:rPr>
              <a:t>། །</a:t>
            </a:r>
          </a:p>
          <a:p>
            <a:r>
              <a:rPr lang="en-US" dirty="0">
                <a:solidFill>
                  <a:schemeClr val="tx1"/>
                </a:solidFill>
              </a:rPr>
              <a:t>CHHAG TSHÄL DE NYI SUM NAM KÖ PÄ</a:t>
            </a:r>
          </a:p>
          <a:p>
            <a:r>
              <a:rPr lang="en-US" b="1" dirty="0">
                <a:solidFill>
                  <a:schemeClr val="tx1"/>
                </a:solidFill>
              </a:rPr>
              <a:t>Homage! Full of liberating</a:t>
            </a:r>
            <a:endParaRPr lang="en-US" dirty="0">
              <a:solidFill>
                <a:schemeClr val="tx1"/>
              </a:solidFill>
            </a:endParaRPr>
          </a:p>
          <a:p>
            <a:r>
              <a:rPr lang="en-US" dirty="0" err="1">
                <a:solidFill>
                  <a:schemeClr val="tx1"/>
                </a:solidFill>
              </a:rPr>
              <a:t>ཞི་བའི་མཐུ་དང་ཡང་དག་ལྡན་མ</a:t>
            </a:r>
            <a:r>
              <a:rPr lang="en-US" dirty="0">
                <a:solidFill>
                  <a:schemeClr val="tx1"/>
                </a:solidFill>
              </a:rPr>
              <a:t>། །</a:t>
            </a:r>
          </a:p>
          <a:p>
            <a:r>
              <a:rPr lang="en-US" dirty="0">
                <a:solidFill>
                  <a:schemeClr val="tx1"/>
                </a:solidFill>
              </a:rPr>
              <a:t>ZHI WÄI THÜ DANG YANG DAG DÄN MA</a:t>
            </a:r>
          </a:p>
          <a:p>
            <a:r>
              <a:rPr lang="en-US" b="1" dirty="0" err="1">
                <a:solidFill>
                  <a:schemeClr val="tx1"/>
                </a:solidFill>
              </a:rPr>
              <a:t>Pow’r</a:t>
            </a:r>
            <a:r>
              <a:rPr lang="en-US" b="1" dirty="0">
                <a:solidFill>
                  <a:schemeClr val="tx1"/>
                </a:solidFill>
              </a:rPr>
              <a:t> by the set of three natures!</a:t>
            </a:r>
            <a:endParaRPr lang="en-US" dirty="0">
              <a:solidFill>
                <a:schemeClr val="tx1"/>
              </a:solidFill>
            </a:endParaRPr>
          </a:p>
          <a:p>
            <a:r>
              <a:rPr lang="en-US" dirty="0" err="1">
                <a:solidFill>
                  <a:schemeClr val="tx1"/>
                </a:solidFill>
              </a:rPr>
              <a:t>གདོན་དང་རོ་ལངས་གནོད་སྦྱིན་ཚོགས་རྣམས</a:t>
            </a:r>
            <a:r>
              <a:rPr lang="en-US" dirty="0">
                <a:solidFill>
                  <a:schemeClr val="tx1"/>
                </a:solidFill>
              </a:rPr>
              <a:t>། །</a:t>
            </a:r>
          </a:p>
          <a:p>
            <a:r>
              <a:rPr lang="en-US" dirty="0">
                <a:solidFill>
                  <a:schemeClr val="tx1"/>
                </a:solidFill>
              </a:rPr>
              <a:t>DÖN DANG RO LANG NÖ JIN TSHOG NAM</a:t>
            </a:r>
          </a:p>
          <a:p>
            <a:r>
              <a:rPr lang="en-US" b="1" dirty="0">
                <a:solidFill>
                  <a:schemeClr val="tx1"/>
                </a:solidFill>
              </a:rPr>
              <a:t>Destroys hosts of spirits, </a:t>
            </a:r>
            <a:r>
              <a:rPr lang="en-US" b="1" dirty="0" err="1">
                <a:solidFill>
                  <a:schemeClr val="tx1"/>
                </a:solidFill>
              </a:rPr>
              <a:t>yakshas</a:t>
            </a:r>
            <a:r>
              <a:rPr lang="en-US" b="1" dirty="0">
                <a:solidFill>
                  <a:schemeClr val="tx1"/>
                </a:solidFill>
              </a:rPr>
              <a:t>,</a:t>
            </a:r>
            <a:endParaRPr lang="en-US" dirty="0">
              <a:solidFill>
                <a:schemeClr val="tx1"/>
              </a:solidFill>
            </a:endParaRPr>
          </a:p>
          <a:p>
            <a:r>
              <a:rPr lang="en-US" dirty="0" err="1">
                <a:solidFill>
                  <a:schemeClr val="tx1"/>
                </a:solidFill>
              </a:rPr>
              <a:t>འཇོམས་པ་ཏུ་རེ་རབ་མཆོག་ཉིད་མ</a:t>
            </a:r>
            <a:r>
              <a:rPr lang="en-US" dirty="0">
                <a:solidFill>
                  <a:schemeClr val="tx1"/>
                </a:solidFill>
              </a:rPr>
              <a:t>། །</a:t>
            </a:r>
          </a:p>
          <a:p>
            <a:r>
              <a:rPr lang="en-US" dirty="0">
                <a:solidFill>
                  <a:schemeClr val="tx1"/>
                </a:solidFill>
              </a:rPr>
              <a:t>JOM PA TURE RAB CHHOG NYI MA</a:t>
            </a:r>
          </a:p>
          <a:p>
            <a:r>
              <a:rPr lang="en-US" b="1" dirty="0">
                <a:solidFill>
                  <a:schemeClr val="tx1"/>
                </a:solidFill>
              </a:rPr>
              <a:t>And raised corpses! Supreme! TURE!</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26</a:t>
            </a:fld>
            <a:endParaRPr lang="en-GB"/>
          </a:p>
        </p:txBody>
      </p:sp>
    </p:spTree>
    <p:extLst>
      <p:ext uri="{BB962C8B-B14F-4D97-AF65-F5344CB8AC3E}">
        <p14:creationId xmlns:p14="http://schemas.microsoft.com/office/powerpoint/2010/main" val="2743117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a:bodyPr>
          <a:lstStyle/>
          <a:p>
            <a:r>
              <a:rPr lang="en-US" dirty="0" err="1">
                <a:solidFill>
                  <a:schemeClr val="tx1"/>
                </a:solidFill>
              </a:rPr>
              <a:t>རྩ་བའི་སྔགས་ཀྱི་བསྟོད་པ་འདི་དང</a:t>
            </a:r>
            <a:r>
              <a:rPr lang="en-US" dirty="0">
                <a:solidFill>
                  <a:schemeClr val="tx1"/>
                </a:solidFill>
              </a:rPr>
              <a:t>་། །</a:t>
            </a:r>
          </a:p>
          <a:p>
            <a:r>
              <a:rPr lang="en-US" dirty="0">
                <a:solidFill>
                  <a:schemeClr val="tx1"/>
                </a:solidFill>
              </a:rPr>
              <a:t>TSA WÄI NGAG KYI TÖ PA DI DANG</a:t>
            </a:r>
          </a:p>
          <a:p>
            <a:r>
              <a:rPr lang="en-US" b="1" dirty="0">
                <a:solidFill>
                  <a:schemeClr val="tx1"/>
                </a:solidFill>
              </a:rPr>
              <a:t>These praises with the root mantras</a:t>
            </a:r>
            <a:endParaRPr lang="en-US" dirty="0">
              <a:solidFill>
                <a:schemeClr val="tx1"/>
              </a:solidFill>
            </a:endParaRPr>
          </a:p>
          <a:p>
            <a:r>
              <a:rPr lang="en-US" dirty="0" err="1">
                <a:solidFill>
                  <a:schemeClr val="tx1"/>
                </a:solidFill>
              </a:rPr>
              <a:t>ཕྱག་འཚལ་བ་ནི་ཉི་ཤུ་རྩ་གཅིག</a:t>
            </a:r>
            <a:r>
              <a:rPr lang="en-US" dirty="0">
                <a:solidFill>
                  <a:schemeClr val="tx1"/>
                </a:solidFill>
              </a:rPr>
              <a:t> །</a:t>
            </a:r>
          </a:p>
          <a:p>
            <a:r>
              <a:rPr lang="en-US" dirty="0">
                <a:solidFill>
                  <a:schemeClr val="tx1"/>
                </a:solidFill>
              </a:rPr>
              <a:t>CHHAG TSHÄL WA NI NYI SHU TSA CHIG</a:t>
            </a:r>
          </a:p>
          <a:p>
            <a:r>
              <a:rPr lang="en-US" b="1" dirty="0">
                <a:solidFill>
                  <a:schemeClr val="tx1"/>
                </a:solidFill>
              </a:rPr>
              <a:t>And prostrations thus are twenty-one!</a:t>
            </a:r>
            <a:endParaRPr lang="en-US" dirty="0">
              <a:solidFill>
                <a:schemeClr val="tx1"/>
              </a:solidFill>
            </a:endParaRPr>
          </a:p>
          <a:p>
            <a:pPr algn="l"/>
            <a:endParaRPr lang="en-US" sz="5200" dirty="0">
              <a:solidFill>
                <a:schemeClr val="tx1">
                  <a:lumMod val="95000"/>
                  <a:lumOff val="5000"/>
                </a:schemeClr>
              </a:solidFill>
            </a:endParaRPr>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27</a:t>
            </a:fld>
            <a:endParaRPr lang="en-GB"/>
          </a:p>
        </p:txBody>
      </p:sp>
    </p:spTree>
    <p:extLst>
      <p:ext uri="{BB962C8B-B14F-4D97-AF65-F5344CB8AC3E}">
        <p14:creationId xmlns:p14="http://schemas.microsoft.com/office/powerpoint/2010/main" val="3003162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7772400" cy="990596"/>
          </a:xfrm>
        </p:spPr>
        <p:txBody>
          <a:bodyPr>
            <a:normAutofit/>
          </a:bodyPr>
          <a:lstStyle/>
          <a:p>
            <a:r>
              <a:rPr lang="en-US" sz="3000" b="1" dirty="0"/>
              <a:t>Praises to the 21 </a:t>
            </a:r>
            <a:r>
              <a:rPr lang="en-US" sz="3000" b="1" dirty="0" err="1"/>
              <a:t>Taras</a:t>
            </a:r>
            <a:endParaRPr lang="en-US" sz="3000" b="1" dirty="0"/>
          </a:p>
        </p:txBody>
      </p:sp>
      <p:sp>
        <p:nvSpPr>
          <p:cNvPr id="3" name="Subtitle 2"/>
          <p:cNvSpPr>
            <a:spLocks noGrp="1"/>
          </p:cNvSpPr>
          <p:nvPr>
            <p:ph type="subTitle" idx="1"/>
          </p:nvPr>
        </p:nvSpPr>
        <p:spPr>
          <a:xfrm>
            <a:off x="2667000" y="1828807"/>
            <a:ext cx="7010400" cy="3962392"/>
          </a:xfrm>
        </p:spPr>
        <p:txBody>
          <a:bodyPr>
            <a:normAutofit/>
          </a:bodyPr>
          <a:lstStyle/>
          <a:p>
            <a:r>
              <a:rPr lang="en-US" sz="3400" dirty="0" err="1"/>
              <a:t>ཨོཾ་རྗེ་བཙུན་མ་འཕགས་མ་སྒྲོལ་མ་ལ་ཕྱག་འཚལ་ལོ</a:t>
            </a:r>
            <a:r>
              <a:rPr lang="en-US" sz="3400" dirty="0"/>
              <a:t>། །</a:t>
            </a:r>
          </a:p>
          <a:p>
            <a:r>
              <a:rPr lang="en-US" dirty="0">
                <a:solidFill>
                  <a:schemeClr val="tx1"/>
                </a:solidFill>
              </a:rPr>
              <a:t>OM JE TSÜN MA PHAG MA DRÖL MA LA CHHAG TSHÄL LO</a:t>
            </a:r>
          </a:p>
          <a:p>
            <a:r>
              <a:rPr lang="en-US" b="1" dirty="0">
                <a:solidFill>
                  <a:schemeClr val="tx1"/>
                </a:solidFill>
              </a:rPr>
              <a:t>OM I prostrate to the noble transcendent liberator.</a:t>
            </a:r>
          </a:p>
          <a:p>
            <a:pPr algn="l"/>
            <a:endParaRPr lang="en-US" sz="1600" dirty="0"/>
          </a:p>
          <a:p>
            <a:pPr algn="l"/>
            <a:endParaRPr lang="en-US" sz="1600" dirty="0"/>
          </a:p>
          <a:p>
            <a:pPr algn="l"/>
            <a:endParaRPr lang="en-US" sz="1600" dirty="0"/>
          </a:p>
        </p:txBody>
      </p:sp>
      <p:cxnSp>
        <p:nvCxnSpPr>
          <p:cNvPr id="5" name="Straight Connector 4"/>
          <p:cNvCxnSpPr/>
          <p:nvPr/>
        </p:nvCxnSpPr>
        <p:spPr>
          <a:xfrm>
            <a:off x="2514600" y="1523996"/>
            <a:ext cx="7010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5C6B8A3-853B-4853-B188-B01C9D0372C6}" type="slidenum">
              <a:rPr lang="en-GB" smtClean="0"/>
              <a:t>28</a:t>
            </a:fld>
            <a:endParaRPr lang="en-GB"/>
          </a:p>
        </p:txBody>
      </p:sp>
    </p:spTree>
    <p:extLst>
      <p:ext uri="{BB962C8B-B14F-4D97-AF65-F5344CB8AC3E}">
        <p14:creationId xmlns:p14="http://schemas.microsoft.com/office/powerpoint/2010/main" val="278977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fontScale="92500" lnSpcReduction="10000"/>
          </a:bodyPr>
          <a:lstStyle/>
          <a:p>
            <a:r>
              <a:rPr lang="en-US" sz="3500" dirty="0" err="1"/>
              <a:t>ཕྱག་འཚལ་སྒྲོལ་མ་མྱུར་མ་དཔའ་མོ</a:t>
            </a:r>
            <a:r>
              <a:rPr lang="en-US" sz="3500" dirty="0"/>
              <a:t>། །</a:t>
            </a:r>
          </a:p>
          <a:p>
            <a:r>
              <a:rPr lang="en-US" dirty="0">
                <a:solidFill>
                  <a:schemeClr val="tx1"/>
                </a:solidFill>
              </a:rPr>
              <a:t>CHHAG TSHÄL DRÖL MA NYUR MA PA MO</a:t>
            </a:r>
          </a:p>
          <a:p>
            <a:r>
              <a:rPr lang="en-US" b="1" dirty="0">
                <a:solidFill>
                  <a:schemeClr val="tx1"/>
                </a:solidFill>
              </a:rPr>
              <a:t>Homage! Tara, swift , heroic!</a:t>
            </a:r>
          </a:p>
          <a:p>
            <a:r>
              <a:rPr lang="en-US" sz="3500" dirty="0" err="1"/>
              <a:t>སྤྱན་ནི་སྐད་ཅིག་གློག་དང་འདྲ་མ</a:t>
            </a:r>
            <a:r>
              <a:rPr lang="en-US" sz="3500" dirty="0"/>
              <a:t>། །</a:t>
            </a:r>
          </a:p>
          <a:p>
            <a:r>
              <a:rPr lang="en-US" dirty="0">
                <a:solidFill>
                  <a:schemeClr val="tx1"/>
                </a:solidFill>
              </a:rPr>
              <a:t>CHÄN NI KÄ CHIG LOG DANG DRA MA</a:t>
            </a:r>
          </a:p>
          <a:p>
            <a:r>
              <a:rPr lang="en-US" b="1" dirty="0">
                <a:solidFill>
                  <a:schemeClr val="tx1"/>
                </a:solidFill>
              </a:rPr>
              <a:t>Eyes like lightning instantaneous!</a:t>
            </a:r>
          </a:p>
          <a:p>
            <a:r>
              <a:rPr lang="en-US" sz="3500" dirty="0" err="1"/>
              <a:t>འཇིག་རྟེན་གསུམ་མགོན་ཆུ་སྐྱེས་ཞལ་གྱི</a:t>
            </a:r>
            <a:r>
              <a:rPr lang="en-US" sz="3500" dirty="0"/>
              <a:t>། །</a:t>
            </a:r>
          </a:p>
          <a:p>
            <a:r>
              <a:rPr lang="en-US" dirty="0">
                <a:solidFill>
                  <a:schemeClr val="tx1"/>
                </a:solidFill>
              </a:rPr>
              <a:t>JIG TEN SUM GÖN CHHU KYE ZHÄL GYI</a:t>
            </a:r>
          </a:p>
          <a:p>
            <a:r>
              <a:rPr lang="en-US" b="1" dirty="0">
                <a:solidFill>
                  <a:schemeClr val="tx1"/>
                </a:solidFill>
              </a:rPr>
              <a:t>Sprung from </a:t>
            </a:r>
            <a:r>
              <a:rPr lang="en-US" b="1" dirty="0" err="1">
                <a:solidFill>
                  <a:schemeClr val="tx1"/>
                </a:solidFill>
              </a:rPr>
              <a:t>op’ning</a:t>
            </a:r>
            <a:r>
              <a:rPr lang="en-US" b="1" dirty="0">
                <a:solidFill>
                  <a:schemeClr val="tx1"/>
                </a:solidFill>
              </a:rPr>
              <a:t> stamens of the</a:t>
            </a:r>
          </a:p>
          <a:p>
            <a:r>
              <a:rPr lang="en-US" sz="3500" dirty="0" err="1"/>
              <a:t>གེ་སར་བྱེ་བ་ལས་ནི་བྱུང་མ</a:t>
            </a:r>
            <a:r>
              <a:rPr lang="en-US" sz="3500" dirty="0"/>
              <a:t>། །</a:t>
            </a:r>
          </a:p>
          <a:p>
            <a:r>
              <a:rPr lang="en-US" dirty="0">
                <a:solidFill>
                  <a:schemeClr val="tx1"/>
                </a:solidFill>
              </a:rPr>
              <a:t>GE SAR JE WA LÄ NI JUNG MA</a:t>
            </a:r>
          </a:p>
          <a:p>
            <a:r>
              <a:rPr lang="en-US" b="1" dirty="0">
                <a:solidFill>
                  <a:schemeClr val="tx1"/>
                </a:solidFill>
              </a:rPr>
              <a:t>Lord of three world’s tear-born lotus!</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29</a:t>
            </a:fld>
            <a:endParaRPr lang="en-GB"/>
          </a:p>
        </p:txBody>
      </p:sp>
    </p:spTree>
    <p:extLst>
      <p:ext uri="{BB962C8B-B14F-4D97-AF65-F5344CB8AC3E}">
        <p14:creationId xmlns:p14="http://schemas.microsoft.com/office/powerpoint/2010/main" val="273834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0338"/>
            <a:ext cx="12192000" cy="6309420"/>
          </a:xfrm>
          <a:prstGeom prst="rect">
            <a:avLst/>
          </a:prstGeom>
          <a:noFill/>
        </p:spPr>
        <p:txBody>
          <a:bodyPr wrap="square" rtlCol="0">
            <a:spAutoFit/>
          </a:bodyPr>
          <a:lstStyle/>
          <a:p>
            <a:r>
              <a:rPr lang="en-GB" dirty="0"/>
              <a:t> </a:t>
            </a:r>
            <a:r>
              <a:rPr lang="en-GB" sz="2400" b="1" dirty="0"/>
              <a:t>Visualisation</a:t>
            </a:r>
          </a:p>
          <a:p>
            <a:endParaRPr lang="en-GB" sz="2000" dirty="0"/>
          </a:p>
          <a:p>
            <a:r>
              <a:rPr lang="en-GB" sz="2400" dirty="0"/>
              <a:t>You are in your ordinary form. At your heart appears a white AH made of light. This transforms into a white moon disc. At its centre appears a green syllable TAM, the essence of Tara’s blissful omniscient mind of wisdom and compassion. Standing clockwise around the edge of the moon appear the letters of the mantra </a:t>
            </a:r>
            <a:r>
              <a:rPr lang="en-GB" sz="2400" b="1" dirty="0"/>
              <a:t>OM TARE TUTTARE TURE SOHA</a:t>
            </a:r>
            <a:r>
              <a:rPr lang="en-GB" sz="2400" dirty="0"/>
              <a:t>, made of green light. </a:t>
            </a:r>
          </a:p>
          <a:p>
            <a:r>
              <a:rPr lang="en-GB" sz="2400" dirty="0"/>
              <a:t>From the </a:t>
            </a:r>
            <a:r>
              <a:rPr lang="en-GB" sz="2400" b="1" dirty="0"/>
              <a:t>TAM</a:t>
            </a:r>
            <a:r>
              <a:rPr lang="en-GB" sz="2400" dirty="0"/>
              <a:t> rainbow coloured light goes out in all directions and invokes Tara to appear in the space in front of you.                                            </a:t>
            </a:r>
          </a:p>
          <a:p>
            <a:r>
              <a:rPr lang="en-GB" sz="2400" dirty="0"/>
              <a:t>She is seated on a lotus and moon disc. Her body is made of emerald green</a:t>
            </a:r>
          </a:p>
          <a:p>
            <a:r>
              <a:rPr lang="en-GB" sz="2400" dirty="0"/>
              <a:t>light, youthful and exquisitely beautiful. Her right hand on her right knee is </a:t>
            </a:r>
          </a:p>
          <a:p>
            <a:r>
              <a:rPr lang="en-GB" sz="2400" dirty="0"/>
              <a:t>in  the gesture of giving; her left hand at her heart is in the gesture of refuge</a:t>
            </a:r>
          </a:p>
          <a:p>
            <a:r>
              <a:rPr lang="en-GB" sz="2400" dirty="0"/>
              <a:t>holding the stem of an </a:t>
            </a:r>
            <a:r>
              <a:rPr lang="en-GB" sz="2400" dirty="0" err="1"/>
              <a:t>utpala</a:t>
            </a:r>
            <a:r>
              <a:rPr lang="en-GB" sz="2400" dirty="0"/>
              <a:t> flower that blooms by her ear. Her left leg is</a:t>
            </a:r>
          </a:p>
          <a:p>
            <a:r>
              <a:rPr lang="en-GB" sz="2400" dirty="0"/>
              <a:t>drawn up and her right leg is slightly extended. Her face is very beautiful and</a:t>
            </a:r>
          </a:p>
          <a:p>
            <a:r>
              <a:rPr lang="en-GB" sz="2400" dirty="0"/>
              <a:t>she smiles with loving-kindness at all sentient beings.</a:t>
            </a:r>
          </a:p>
          <a:p>
            <a:r>
              <a:rPr lang="en-GB" sz="2400" dirty="0"/>
              <a:t>Surrounding her in space are twenty-one other </a:t>
            </a:r>
            <a:r>
              <a:rPr lang="en-GB" sz="2400" dirty="0" err="1"/>
              <a:t>Taras</a:t>
            </a:r>
            <a:r>
              <a:rPr lang="en-GB" sz="2400" dirty="0"/>
              <a:t>, as well as all the other</a:t>
            </a:r>
          </a:p>
          <a:p>
            <a:r>
              <a:rPr lang="en-GB" sz="2400" dirty="0" err="1"/>
              <a:t>buddhas</a:t>
            </a:r>
            <a:r>
              <a:rPr lang="en-GB" sz="2400" dirty="0"/>
              <a:t> and bodhisattvas. Surrounding you are all sentient beings. You lead</a:t>
            </a:r>
          </a:p>
          <a:p>
            <a:r>
              <a:rPr lang="en-GB" sz="2400" dirty="0"/>
              <a:t>them in reciting the prayers and requests to Tara.</a:t>
            </a:r>
          </a:p>
        </p:txBody>
      </p:sp>
      <p:sp>
        <p:nvSpPr>
          <p:cNvPr id="5" name="AutoShape 8" descr="Andy Weber Studios Online Sh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https://andyweberstudios.com/wp-content/uploads/2020/06/Green_Tara__3__4d97187d25a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872" y="2921819"/>
            <a:ext cx="2623127" cy="37696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139225041"/>
              </p:ext>
            </p:extLst>
          </p:nvPr>
        </p:nvGraphicFramePr>
        <p:xfrm>
          <a:off x="0" y="205483"/>
          <a:ext cx="12192000" cy="6431623"/>
        </p:xfrm>
        <a:graphic>
          <a:graphicData uri="http://schemas.openxmlformats.org/drawingml/2006/table">
            <a:tbl>
              <a:tblPr/>
              <a:tblGrid>
                <a:gridCol w="12192000">
                  <a:extLst>
                    <a:ext uri="{9D8B030D-6E8A-4147-A177-3AD203B41FA5}">
                      <a16:colId xmlns:a16="http://schemas.microsoft.com/office/drawing/2014/main" val="2580537247"/>
                    </a:ext>
                  </a:extLst>
                </a:gridCol>
              </a:tblGrid>
              <a:tr h="6431623">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427474408"/>
                  </a:ext>
                </a:extLst>
              </a:tr>
            </a:tbl>
          </a:graphicData>
        </a:graphic>
      </p:graphicFrame>
      <p:sp>
        <p:nvSpPr>
          <p:cNvPr id="4" name="Slide Number Placeholder 3"/>
          <p:cNvSpPr>
            <a:spLocks noGrp="1"/>
          </p:cNvSpPr>
          <p:nvPr>
            <p:ph type="sldNum" sz="quarter" idx="12"/>
          </p:nvPr>
        </p:nvSpPr>
        <p:spPr/>
        <p:txBody>
          <a:bodyPr/>
          <a:lstStyle/>
          <a:p>
            <a:fld id="{05C6B8A3-853B-4853-B188-B01C9D0372C6}" type="slidenum">
              <a:rPr lang="en-GB" smtClean="0"/>
              <a:t>3</a:t>
            </a:fld>
            <a:endParaRPr lang="en-GB"/>
          </a:p>
        </p:txBody>
      </p:sp>
    </p:spTree>
    <p:extLst>
      <p:ext uri="{BB962C8B-B14F-4D97-AF65-F5344CB8AC3E}">
        <p14:creationId xmlns:p14="http://schemas.microsoft.com/office/powerpoint/2010/main" val="729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ཕྱག་འཚལ་སྟོན་ཀའི་ཟླ་བ་ཀུན་ཏུ</a:t>
            </a:r>
            <a:r>
              <a:rPr lang="en-US" dirty="0">
                <a:solidFill>
                  <a:schemeClr val="tx1"/>
                </a:solidFill>
              </a:rPr>
              <a:t>། །</a:t>
            </a:r>
          </a:p>
          <a:p>
            <a:r>
              <a:rPr lang="en-US" dirty="0">
                <a:solidFill>
                  <a:schemeClr val="tx1"/>
                </a:solidFill>
              </a:rPr>
              <a:t>CHHAG TSHÄL TÖN KÄI DA WA KÜN TU</a:t>
            </a:r>
          </a:p>
          <a:p>
            <a:r>
              <a:rPr lang="en-US" b="1" dirty="0">
                <a:solidFill>
                  <a:schemeClr val="tx1"/>
                </a:solidFill>
              </a:rPr>
              <a:t>Homage! She whose face combines a</a:t>
            </a:r>
            <a:endParaRPr lang="en-US" dirty="0">
              <a:solidFill>
                <a:schemeClr val="tx1"/>
              </a:solidFill>
            </a:endParaRPr>
          </a:p>
          <a:p>
            <a:r>
              <a:rPr lang="en-US" dirty="0" err="1">
                <a:solidFill>
                  <a:schemeClr val="tx1"/>
                </a:solidFill>
              </a:rPr>
              <a:t>གང་བ་བརྒྱ་ནི་བརྩེགས་པའི་ཞལ་མ</a:t>
            </a:r>
            <a:r>
              <a:rPr lang="en-US" dirty="0">
                <a:solidFill>
                  <a:schemeClr val="tx1"/>
                </a:solidFill>
              </a:rPr>
              <a:t>། །</a:t>
            </a:r>
          </a:p>
          <a:p>
            <a:r>
              <a:rPr lang="en-US" dirty="0">
                <a:solidFill>
                  <a:schemeClr val="tx1"/>
                </a:solidFill>
              </a:rPr>
              <a:t>GANG WA GYA NI TSEG PÄI ZHÄL MA</a:t>
            </a:r>
          </a:p>
          <a:p>
            <a:r>
              <a:rPr lang="en-US" b="1" dirty="0">
                <a:solidFill>
                  <a:schemeClr val="tx1"/>
                </a:solidFill>
              </a:rPr>
              <a:t>Hundred autumn moons at fullest!</a:t>
            </a:r>
            <a:endParaRPr lang="en-US" dirty="0">
              <a:solidFill>
                <a:schemeClr val="tx1"/>
              </a:solidFill>
            </a:endParaRPr>
          </a:p>
          <a:p>
            <a:r>
              <a:rPr lang="en-US" dirty="0" err="1">
                <a:solidFill>
                  <a:schemeClr val="tx1"/>
                </a:solidFill>
              </a:rPr>
              <a:t>སྐར་མ་སྟོང་ཕྲག་ཚོགས་པ་རྣམས་ཀྱི</a:t>
            </a:r>
            <a:r>
              <a:rPr lang="en-US" dirty="0">
                <a:solidFill>
                  <a:schemeClr val="tx1"/>
                </a:solidFill>
              </a:rPr>
              <a:t>། །</a:t>
            </a:r>
          </a:p>
          <a:p>
            <a:r>
              <a:rPr lang="en-US" dirty="0">
                <a:solidFill>
                  <a:schemeClr val="tx1"/>
                </a:solidFill>
              </a:rPr>
              <a:t>KAR MA TONG THRAG TSHOG PA NAM KYI</a:t>
            </a:r>
          </a:p>
          <a:p>
            <a:r>
              <a:rPr lang="en-US" b="1" dirty="0">
                <a:solidFill>
                  <a:schemeClr val="tx1"/>
                </a:solidFill>
              </a:rPr>
              <a:t>Blazing with light rays resplendent</a:t>
            </a:r>
            <a:endParaRPr lang="en-US" dirty="0">
              <a:solidFill>
                <a:schemeClr val="tx1"/>
              </a:solidFill>
            </a:endParaRPr>
          </a:p>
          <a:p>
            <a:r>
              <a:rPr lang="en-US" dirty="0" err="1">
                <a:solidFill>
                  <a:schemeClr val="tx1"/>
                </a:solidFill>
              </a:rPr>
              <a:t>རབ་ཏུ་ཕྱེ་བའི་འོད་རབ་འབར་མ</a:t>
            </a:r>
            <a:r>
              <a:rPr lang="en-US" dirty="0">
                <a:solidFill>
                  <a:schemeClr val="tx1"/>
                </a:solidFill>
              </a:rPr>
              <a:t>། །</a:t>
            </a:r>
          </a:p>
          <a:p>
            <a:r>
              <a:rPr lang="en-US" dirty="0">
                <a:solidFill>
                  <a:schemeClr val="tx1"/>
                </a:solidFill>
              </a:rPr>
              <a:t>RAB TU CHHE WÄI </a:t>
            </a:r>
            <a:r>
              <a:rPr lang="en-US" dirty="0" err="1">
                <a:solidFill>
                  <a:schemeClr val="tx1"/>
                </a:solidFill>
              </a:rPr>
              <a:t>Ö</a:t>
            </a:r>
            <a:r>
              <a:rPr lang="en-US" dirty="0">
                <a:solidFill>
                  <a:schemeClr val="tx1"/>
                </a:solidFill>
              </a:rPr>
              <a:t> RAB BAR MA</a:t>
            </a:r>
          </a:p>
          <a:p>
            <a:r>
              <a:rPr lang="en-US" b="1" dirty="0">
                <a:solidFill>
                  <a:schemeClr val="tx1"/>
                </a:solidFill>
              </a:rPr>
              <a:t>As a thousand star collection!</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30</a:t>
            </a:fld>
            <a:endParaRPr lang="en-GB"/>
          </a:p>
        </p:txBody>
      </p:sp>
    </p:spTree>
    <p:extLst>
      <p:ext uri="{BB962C8B-B14F-4D97-AF65-F5344CB8AC3E}">
        <p14:creationId xmlns:p14="http://schemas.microsoft.com/office/powerpoint/2010/main" val="1296648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ཕྱག་འཚལ་སེར་སྔོ་ཆུ་ནས་སྐྱེས་ཀྱི</a:t>
            </a:r>
            <a:r>
              <a:rPr lang="en-US" dirty="0">
                <a:solidFill>
                  <a:schemeClr val="tx1"/>
                </a:solidFill>
              </a:rPr>
              <a:t>། །</a:t>
            </a:r>
          </a:p>
          <a:p>
            <a:r>
              <a:rPr lang="en-US" dirty="0">
                <a:solidFill>
                  <a:schemeClr val="tx1"/>
                </a:solidFill>
              </a:rPr>
              <a:t>CHHAG TSHÄL SER NGO CHHU NÄ KYE KYI</a:t>
            </a:r>
          </a:p>
          <a:p>
            <a:r>
              <a:rPr lang="en-US" b="1" dirty="0">
                <a:solidFill>
                  <a:schemeClr val="tx1"/>
                </a:solidFill>
              </a:rPr>
              <a:t>Homage! Golden-blue one, lotus</a:t>
            </a:r>
            <a:endParaRPr lang="en-US" dirty="0">
              <a:solidFill>
                <a:schemeClr val="tx1"/>
              </a:solidFill>
            </a:endParaRPr>
          </a:p>
          <a:p>
            <a:r>
              <a:rPr lang="en-US" dirty="0" err="1">
                <a:solidFill>
                  <a:schemeClr val="tx1"/>
                </a:solidFill>
              </a:rPr>
              <a:t>པདྨས་ཕྱག་ནི་རྣམ་པར་བརྒྱན་མ</a:t>
            </a:r>
            <a:r>
              <a:rPr lang="en-US" dirty="0">
                <a:solidFill>
                  <a:schemeClr val="tx1"/>
                </a:solidFill>
              </a:rPr>
              <a:t>། །</a:t>
            </a:r>
          </a:p>
          <a:p>
            <a:r>
              <a:rPr lang="en-US" dirty="0">
                <a:solidFill>
                  <a:schemeClr val="tx1"/>
                </a:solidFill>
              </a:rPr>
              <a:t>PÄ MÄ CHHAG NI NAM PAR GYÄN MA</a:t>
            </a:r>
          </a:p>
          <a:p>
            <a:r>
              <a:rPr lang="en-US" b="1" dirty="0">
                <a:solidFill>
                  <a:schemeClr val="tx1"/>
                </a:solidFill>
              </a:rPr>
              <a:t>Water born, in hand adorned!</a:t>
            </a:r>
            <a:endParaRPr lang="en-US" dirty="0">
              <a:solidFill>
                <a:schemeClr val="tx1"/>
              </a:solidFill>
            </a:endParaRPr>
          </a:p>
          <a:p>
            <a:r>
              <a:rPr lang="en-US" dirty="0" err="1">
                <a:solidFill>
                  <a:schemeClr val="tx1"/>
                </a:solidFill>
              </a:rPr>
              <a:t>སྦྱིན་པ་བརྩོན་འགྲུས་དཀའ་ཐུབ་ཞི་བ</a:t>
            </a:r>
            <a:r>
              <a:rPr lang="en-US" dirty="0">
                <a:solidFill>
                  <a:schemeClr val="tx1"/>
                </a:solidFill>
              </a:rPr>
              <a:t>། །</a:t>
            </a:r>
          </a:p>
          <a:p>
            <a:r>
              <a:rPr lang="en-US" dirty="0">
                <a:solidFill>
                  <a:schemeClr val="tx1"/>
                </a:solidFill>
              </a:rPr>
              <a:t>JIN PA TSÖN DRÜ KA THUB ZHI WA</a:t>
            </a:r>
          </a:p>
          <a:p>
            <a:r>
              <a:rPr lang="en-US" b="1" dirty="0">
                <a:solidFill>
                  <a:schemeClr val="tx1"/>
                </a:solidFill>
              </a:rPr>
              <a:t>Giving, </a:t>
            </a:r>
            <a:r>
              <a:rPr lang="en-US" b="1" dirty="0" smtClean="0">
                <a:solidFill>
                  <a:schemeClr val="tx1"/>
                </a:solidFill>
              </a:rPr>
              <a:t>effort</a:t>
            </a:r>
            <a:r>
              <a:rPr lang="en-US" b="1" dirty="0">
                <a:solidFill>
                  <a:schemeClr val="tx1"/>
                </a:solidFill>
              </a:rPr>
              <a:t>, calm, austerities,</a:t>
            </a:r>
            <a:endParaRPr lang="en-US" dirty="0">
              <a:solidFill>
                <a:schemeClr val="tx1"/>
              </a:solidFill>
            </a:endParaRPr>
          </a:p>
          <a:p>
            <a:r>
              <a:rPr lang="en-US" dirty="0" err="1">
                <a:solidFill>
                  <a:schemeClr val="tx1"/>
                </a:solidFill>
              </a:rPr>
              <a:t>བཟོད་པ་བསམ་གཏན་སྤྱོད་ཡུལ་ཉིད་མ</a:t>
            </a:r>
            <a:r>
              <a:rPr lang="en-US" dirty="0">
                <a:solidFill>
                  <a:schemeClr val="tx1"/>
                </a:solidFill>
              </a:rPr>
              <a:t>། །</a:t>
            </a:r>
          </a:p>
          <a:p>
            <a:r>
              <a:rPr lang="en-US" dirty="0">
                <a:solidFill>
                  <a:schemeClr val="tx1"/>
                </a:solidFill>
              </a:rPr>
              <a:t>ZÖ PA SAM TÄN CHÖ YÜL NYI MA</a:t>
            </a:r>
          </a:p>
          <a:p>
            <a:r>
              <a:rPr lang="en-US" b="1" dirty="0">
                <a:solidFill>
                  <a:schemeClr val="tx1"/>
                </a:solidFill>
              </a:rPr>
              <a:t>Patience, meditation her sphere!</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31</a:t>
            </a:fld>
            <a:endParaRPr lang="en-GB"/>
          </a:p>
        </p:txBody>
      </p:sp>
    </p:spTree>
    <p:extLst>
      <p:ext uri="{BB962C8B-B14F-4D97-AF65-F5344CB8AC3E}">
        <p14:creationId xmlns:p14="http://schemas.microsoft.com/office/powerpoint/2010/main" val="3677337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ཕྱག་འཚལ་དེ་བཞིན་གཤེགས་པའི་གཙུག་ཏོར</a:t>
            </a:r>
            <a:r>
              <a:rPr lang="en-US" dirty="0">
                <a:solidFill>
                  <a:schemeClr val="tx1"/>
                </a:solidFill>
              </a:rPr>
              <a:t>། །</a:t>
            </a:r>
          </a:p>
          <a:p>
            <a:r>
              <a:rPr lang="en-US" dirty="0">
                <a:solidFill>
                  <a:schemeClr val="tx1"/>
                </a:solidFill>
              </a:rPr>
              <a:t>CHHAG TSHÄL DE ZHIN SHEG PÄI TSUG TOR</a:t>
            </a:r>
          </a:p>
          <a:p>
            <a:r>
              <a:rPr lang="en-US" b="1" dirty="0">
                <a:solidFill>
                  <a:schemeClr val="tx1"/>
                </a:solidFill>
              </a:rPr>
              <a:t>Homage! Crown of tathagatas,</a:t>
            </a:r>
            <a:endParaRPr lang="en-US" dirty="0">
              <a:solidFill>
                <a:schemeClr val="tx1"/>
              </a:solidFill>
            </a:endParaRPr>
          </a:p>
          <a:p>
            <a:r>
              <a:rPr lang="en-US" dirty="0" err="1">
                <a:solidFill>
                  <a:schemeClr val="tx1"/>
                </a:solidFill>
              </a:rPr>
              <a:t>མཐའ་ཡས་རྣམ་པར་རྒྱལ་བ་སྤྱོད་མ</a:t>
            </a:r>
            <a:r>
              <a:rPr lang="en-US" dirty="0">
                <a:solidFill>
                  <a:schemeClr val="tx1"/>
                </a:solidFill>
              </a:rPr>
              <a:t>། །</a:t>
            </a:r>
          </a:p>
          <a:p>
            <a:r>
              <a:rPr lang="en-US" dirty="0">
                <a:solidFill>
                  <a:schemeClr val="tx1"/>
                </a:solidFill>
              </a:rPr>
              <a:t>THA YÄ NAM PAR GYÄL WAR CHÖ MA</a:t>
            </a:r>
          </a:p>
          <a:p>
            <a:r>
              <a:rPr lang="en-US" b="1" dirty="0">
                <a:solidFill>
                  <a:schemeClr val="tx1"/>
                </a:solidFill>
              </a:rPr>
              <a:t>Actions triumph without limit</a:t>
            </a:r>
            <a:endParaRPr lang="en-US" dirty="0">
              <a:solidFill>
                <a:schemeClr val="tx1"/>
              </a:solidFill>
            </a:endParaRPr>
          </a:p>
          <a:p>
            <a:r>
              <a:rPr lang="en-US" dirty="0" err="1">
                <a:solidFill>
                  <a:schemeClr val="tx1"/>
                </a:solidFill>
              </a:rPr>
              <a:t>མ་ལུས་ཕ་རོལ་ཕྱིན་པ་ཐོབ་པའི</a:t>
            </a:r>
            <a:r>
              <a:rPr lang="en-US" dirty="0">
                <a:solidFill>
                  <a:schemeClr val="tx1"/>
                </a:solidFill>
              </a:rPr>
              <a:t>། །</a:t>
            </a:r>
          </a:p>
          <a:p>
            <a:r>
              <a:rPr lang="en-US" dirty="0">
                <a:solidFill>
                  <a:schemeClr val="tx1"/>
                </a:solidFill>
              </a:rPr>
              <a:t>MA LÜ PHA RÖL CHHIN PA THOB PÄI</a:t>
            </a:r>
          </a:p>
          <a:p>
            <a:r>
              <a:rPr lang="en-US" b="1" dirty="0">
                <a:solidFill>
                  <a:schemeClr val="tx1"/>
                </a:solidFill>
              </a:rPr>
              <a:t>Relied on by conquerors’ children,</a:t>
            </a:r>
            <a:endParaRPr lang="en-US" dirty="0">
              <a:solidFill>
                <a:schemeClr val="tx1"/>
              </a:solidFill>
            </a:endParaRPr>
          </a:p>
          <a:p>
            <a:r>
              <a:rPr lang="en-US" dirty="0" err="1">
                <a:solidFill>
                  <a:schemeClr val="tx1"/>
                </a:solidFill>
              </a:rPr>
              <a:t>རྒྱལ་བའི་སྲས་ཀྱིས་ཤིན་ཏུ་བསྟེན་མ</a:t>
            </a:r>
            <a:r>
              <a:rPr lang="en-US" dirty="0">
                <a:solidFill>
                  <a:schemeClr val="tx1"/>
                </a:solidFill>
              </a:rPr>
              <a:t>། །</a:t>
            </a:r>
          </a:p>
          <a:p>
            <a:r>
              <a:rPr lang="en-US" dirty="0">
                <a:solidFill>
                  <a:schemeClr val="tx1"/>
                </a:solidFill>
              </a:rPr>
              <a:t>GYÄL WÄI SÄ KYI SHIN TU TEN MA</a:t>
            </a:r>
          </a:p>
          <a:p>
            <a:r>
              <a:rPr lang="en-US" b="1" dirty="0">
                <a:solidFill>
                  <a:schemeClr val="tx1"/>
                </a:solidFill>
              </a:rPr>
              <a:t>Having reached </a:t>
            </a:r>
            <a:r>
              <a:rPr lang="en-US" b="1" dirty="0" err="1">
                <a:solidFill>
                  <a:schemeClr val="tx1"/>
                </a:solidFill>
              </a:rPr>
              <a:t>ev’ry</a:t>
            </a:r>
            <a:r>
              <a:rPr lang="en-US" b="1" dirty="0">
                <a:solidFill>
                  <a:schemeClr val="tx1"/>
                </a:solidFill>
              </a:rPr>
              <a:t> perfection!</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32</a:t>
            </a:fld>
            <a:endParaRPr lang="en-GB"/>
          </a:p>
        </p:txBody>
      </p:sp>
    </p:spTree>
    <p:extLst>
      <p:ext uri="{BB962C8B-B14F-4D97-AF65-F5344CB8AC3E}">
        <p14:creationId xmlns:p14="http://schemas.microsoft.com/office/powerpoint/2010/main" val="541520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ཕྱག་འཚལ་ཏུཏྟཱ་ར་ཧཱུ</a:t>
            </a:r>
            <a:r>
              <a:rPr lang="en-US" dirty="0">
                <a:solidFill>
                  <a:schemeClr val="tx1"/>
                </a:solidFill>
              </a:rPr>
              <a:t>ྂ་</a:t>
            </a:r>
            <a:r>
              <a:rPr lang="en-US" dirty="0" err="1">
                <a:solidFill>
                  <a:schemeClr val="tx1"/>
                </a:solidFill>
              </a:rPr>
              <a:t>ཡི་གེ</a:t>
            </a:r>
            <a:r>
              <a:rPr lang="en-US" dirty="0">
                <a:solidFill>
                  <a:schemeClr val="tx1"/>
                </a:solidFill>
              </a:rPr>
              <a:t> །</a:t>
            </a:r>
          </a:p>
          <a:p>
            <a:r>
              <a:rPr lang="en-US" dirty="0">
                <a:solidFill>
                  <a:schemeClr val="tx1"/>
                </a:solidFill>
              </a:rPr>
              <a:t>CHHAG TSHÄL TUTTARA HUM YI GE</a:t>
            </a:r>
          </a:p>
          <a:p>
            <a:r>
              <a:rPr lang="en-US" b="1" dirty="0">
                <a:solidFill>
                  <a:schemeClr val="tx1"/>
                </a:solidFill>
              </a:rPr>
              <a:t>Homage! Filling with TUTTARE,</a:t>
            </a:r>
            <a:endParaRPr lang="en-US" dirty="0">
              <a:solidFill>
                <a:schemeClr val="tx1"/>
              </a:solidFill>
            </a:endParaRPr>
          </a:p>
          <a:p>
            <a:r>
              <a:rPr lang="en-US" dirty="0" err="1">
                <a:solidFill>
                  <a:schemeClr val="tx1"/>
                </a:solidFill>
              </a:rPr>
              <a:t>འདོད་དང་ཕྱོགས་དང་ནམ་མཁའ་གང་མ</a:t>
            </a:r>
            <a:r>
              <a:rPr lang="en-US" dirty="0">
                <a:solidFill>
                  <a:schemeClr val="tx1"/>
                </a:solidFill>
              </a:rPr>
              <a:t>། །</a:t>
            </a:r>
          </a:p>
          <a:p>
            <a:r>
              <a:rPr lang="en-US" dirty="0">
                <a:solidFill>
                  <a:schemeClr val="tx1"/>
                </a:solidFill>
              </a:rPr>
              <a:t>DÖ DANG CHHOG DANG NAM KHA GANG MA</a:t>
            </a:r>
          </a:p>
          <a:p>
            <a:r>
              <a:rPr lang="en-US" b="1" dirty="0">
                <a:solidFill>
                  <a:schemeClr val="tx1"/>
                </a:solidFill>
              </a:rPr>
              <a:t>HUM, desire, direction, and space!</a:t>
            </a:r>
            <a:endParaRPr lang="en-US" dirty="0">
              <a:solidFill>
                <a:schemeClr val="tx1"/>
              </a:solidFill>
            </a:endParaRPr>
          </a:p>
          <a:p>
            <a:r>
              <a:rPr lang="en-US" dirty="0" err="1">
                <a:solidFill>
                  <a:schemeClr val="tx1"/>
                </a:solidFill>
              </a:rPr>
              <a:t>འཇིག་རྟེན་བདུན་པོ་ཞབས་ཀྱིས་མནན་ཏེ</a:t>
            </a:r>
            <a:r>
              <a:rPr lang="en-US" dirty="0">
                <a:solidFill>
                  <a:schemeClr val="tx1"/>
                </a:solidFill>
              </a:rPr>
              <a:t>། །</a:t>
            </a:r>
          </a:p>
          <a:p>
            <a:r>
              <a:rPr lang="en-US" dirty="0">
                <a:solidFill>
                  <a:schemeClr val="tx1"/>
                </a:solidFill>
              </a:rPr>
              <a:t>JIG TEN DÜN PO ZHAB KYI NÄN TE</a:t>
            </a:r>
          </a:p>
          <a:p>
            <a:r>
              <a:rPr lang="en-US" b="1" dirty="0">
                <a:solidFill>
                  <a:schemeClr val="tx1"/>
                </a:solidFill>
              </a:rPr>
              <a:t>Trampling with her feet the seven worlds,</a:t>
            </a:r>
            <a:endParaRPr lang="en-US" dirty="0">
              <a:solidFill>
                <a:schemeClr val="tx1"/>
              </a:solidFill>
            </a:endParaRPr>
          </a:p>
          <a:p>
            <a:r>
              <a:rPr lang="en-US" dirty="0" err="1">
                <a:solidFill>
                  <a:schemeClr val="tx1"/>
                </a:solidFill>
              </a:rPr>
              <a:t>ལུས་པ་མེད་པར་འགུགས་པར་ནུས་མ</a:t>
            </a:r>
            <a:r>
              <a:rPr lang="en-US" dirty="0">
                <a:solidFill>
                  <a:schemeClr val="tx1"/>
                </a:solidFill>
              </a:rPr>
              <a:t>། །</a:t>
            </a:r>
          </a:p>
          <a:p>
            <a:r>
              <a:rPr lang="en-US" dirty="0">
                <a:solidFill>
                  <a:schemeClr val="tx1"/>
                </a:solidFill>
              </a:rPr>
              <a:t>LÜ PA ME PAR GUG PAR NÜ MA</a:t>
            </a:r>
          </a:p>
          <a:p>
            <a:r>
              <a:rPr lang="en-US" b="1" dirty="0">
                <a:solidFill>
                  <a:schemeClr val="tx1"/>
                </a:solidFill>
              </a:rPr>
              <a:t>Able to draw forth all beings!</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33</a:t>
            </a:fld>
            <a:endParaRPr lang="en-GB"/>
          </a:p>
        </p:txBody>
      </p:sp>
    </p:spTree>
    <p:extLst>
      <p:ext uri="{BB962C8B-B14F-4D97-AF65-F5344CB8AC3E}">
        <p14:creationId xmlns:p14="http://schemas.microsoft.com/office/powerpoint/2010/main" val="560059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ཕྱག་འཚལ་བརྒྱ་བྱིན་མེ་ལྷ་ཚངས་པ</a:t>
            </a:r>
            <a:r>
              <a:rPr lang="en-US" dirty="0">
                <a:solidFill>
                  <a:schemeClr val="tx1"/>
                </a:solidFill>
              </a:rPr>
              <a:t>། །</a:t>
            </a:r>
          </a:p>
          <a:p>
            <a:r>
              <a:rPr lang="en-US" dirty="0">
                <a:solidFill>
                  <a:schemeClr val="tx1"/>
                </a:solidFill>
              </a:rPr>
              <a:t>CHHAG TSHÄL GYA JIN ME LHA TSHANG PA</a:t>
            </a:r>
          </a:p>
          <a:p>
            <a:r>
              <a:rPr lang="en-US" b="1" dirty="0">
                <a:solidFill>
                  <a:schemeClr val="tx1"/>
                </a:solidFill>
              </a:rPr>
              <a:t>Homage! Worshipped by the all-lords,</a:t>
            </a:r>
            <a:endParaRPr lang="en-US" dirty="0">
              <a:solidFill>
                <a:schemeClr val="tx1"/>
              </a:solidFill>
            </a:endParaRPr>
          </a:p>
          <a:p>
            <a:r>
              <a:rPr lang="en-US" dirty="0" err="1">
                <a:solidFill>
                  <a:schemeClr val="tx1"/>
                </a:solidFill>
              </a:rPr>
              <a:t>རླུང་ལྷ་སྣ་ཚོགས་དབང་ཕྱུག་མཆོད་མ</a:t>
            </a:r>
            <a:r>
              <a:rPr lang="en-US" dirty="0">
                <a:solidFill>
                  <a:schemeClr val="tx1"/>
                </a:solidFill>
              </a:rPr>
              <a:t>། །</a:t>
            </a:r>
          </a:p>
          <a:p>
            <a:r>
              <a:rPr lang="en-US" dirty="0">
                <a:solidFill>
                  <a:schemeClr val="tx1"/>
                </a:solidFill>
              </a:rPr>
              <a:t>LUNG LHA NA TSHOG WANG CHHUG CHHÖ MA</a:t>
            </a:r>
          </a:p>
          <a:p>
            <a:r>
              <a:rPr lang="en-US" b="1" dirty="0" err="1">
                <a:solidFill>
                  <a:schemeClr val="tx1"/>
                </a:solidFill>
              </a:rPr>
              <a:t>Shakra</a:t>
            </a:r>
            <a:r>
              <a:rPr lang="en-US" b="1" dirty="0">
                <a:solidFill>
                  <a:schemeClr val="tx1"/>
                </a:solidFill>
              </a:rPr>
              <a:t>, Agni, Brahma, </a:t>
            </a:r>
            <a:r>
              <a:rPr lang="en-US" b="1" dirty="0" err="1">
                <a:solidFill>
                  <a:schemeClr val="tx1"/>
                </a:solidFill>
              </a:rPr>
              <a:t>Marut</a:t>
            </a:r>
            <a:r>
              <a:rPr lang="en-US" b="1" dirty="0">
                <a:solidFill>
                  <a:schemeClr val="tx1"/>
                </a:solidFill>
              </a:rPr>
              <a:t>!</a:t>
            </a:r>
            <a:endParaRPr lang="en-US" dirty="0">
              <a:solidFill>
                <a:schemeClr val="tx1"/>
              </a:solidFill>
            </a:endParaRPr>
          </a:p>
          <a:p>
            <a:r>
              <a:rPr lang="en-US" dirty="0" err="1">
                <a:solidFill>
                  <a:schemeClr val="tx1"/>
                </a:solidFill>
              </a:rPr>
              <a:t>འབྱུང་པོ་རོ་ལངས་དྲི་ཟ་རྣམས་དང</a:t>
            </a:r>
            <a:r>
              <a:rPr lang="en-US" dirty="0">
                <a:solidFill>
                  <a:schemeClr val="tx1"/>
                </a:solidFill>
              </a:rPr>
              <a:t>་། །</a:t>
            </a:r>
          </a:p>
          <a:p>
            <a:r>
              <a:rPr lang="en-US" dirty="0">
                <a:solidFill>
                  <a:schemeClr val="tx1"/>
                </a:solidFill>
              </a:rPr>
              <a:t>JUNG PO RO LANG DRI ZA NAM DANG</a:t>
            </a:r>
          </a:p>
          <a:p>
            <a:r>
              <a:rPr lang="en-US" b="1" dirty="0" err="1" smtClean="0">
                <a:solidFill>
                  <a:schemeClr val="tx1"/>
                </a:solidFill>
              </a:rPr>
              <a:t>Honoured</a:t>
            </a:r>
            <a:r>
              <a:rPr lang="en-US" b="1" dirty="0" smtClean="0">
                <a:solidFill>
                  <a:schemeClr val="tx1"/>
                </a:solidFill>
              </a:rPr>
              <a:t> </a:t>
            </a:r>
            <a:r>
              <a:rPr lang="en-US" b="1" dirty="0">
                <a:solidFill>
                  <a:schemeClr val="tx1"/>
                </a:solidFill>
              </a:rPr>
              <a:t>by the hosts of spirits,</a:t>
            </a:r>
            <a:endParaRPr lang="en-US" dirty="0">
              <a:solidFill>
                <a:schemeClr val="tx1"/>
              </a:solidFill>
            </a:endParaRPr>
          </a:p>
          <a:p>
            <a:r>
              <a:rPr lang="en-US" dirty="0" err="1">
                <a:solidFill>
                  <a:schemeClr val="tx1"/>
                </a:solidFill>
              </a:rPr>
              <a:t>གནོད་སྦྱིན་ཚོགས་ཀྱིས་མདུན་ནས་བསྟོད་མ</a:t>
            </a:r>
            <a:r>
              <a:rPr lang="en-US" dirty="0">
                <a:solidFill>
                  <a:schemeClr val="tx1"/>
                </a:solidFill>
              </a:rPr>
              <a:t>། །</a:t>
            </a:r>
          </a:p>
          <a:p>
            <a:r>
              <a:rPr lang="en-US" dirty="0">
                <a:solidFill>
                  <a:schemeClr val="tx1"/>
                </a:solidFill>
              </a:rPr>
              <a:t>NÖ JIN TSHOG KYI DÜN NÄ TÖ MA</a:t>
            </a:r>
          </a:p>
          <a:p>
            <a:r>
              <a:rPr lang="en-US" b="1" dirty="0">
                <a:solidFill>
                  <a:schemeClr val="tx1"/>
                </a:solidFill>
              </a:rPr>
              <a:t>Corpse-raisers, </a:t>
            </a:r>
            <a:r>
              <a:rPr lang="en-US" b="1" dirty="0" err="1">
                <a:solidFill>
                  <a:schemeClr val="tx1"/>
                </a:solidFill>
              </a:rPr>
              <a:t>gandharvas</a:t>
            </a:r>
            <a:r>
              <a:rPr lang="en-US" b="1" dirty="0">
                <a:solidFill>
                  <a:schemeClr val="tx1"/>
                </a:solidFill>
              </a:rPr>
              <a:t>, </a:t>
            </a:r>
            <a:r>
              <a:rPr lang="en-US" b="1" dirty="0" err="1">
                <a:solidFill>
                  <a:schemeClr val="tx1"/>
                </a:solidFill>
              </a:rPr>
              <a:t>yakshas</a:t>
            </a:r>
            <a:r>
              <a:rPr lang="en-US" b="1" dirty="0">
                <a:solidFill>
                  <a:schemeClr val="tx1"/>
                </a:solidFill>
              </a:rPr>
              <a:t>!</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34</a:t>
            </a:fld>
            <a:endParaRPr lang="en-GB"/>
          </a:p>
        </p:txBody>
      </p:sp>
    </p:spTree>
    <p:extLst>
      <p:ext uri="{BB962C8B-B14F-4D97-AF65-F5344CB8AC3E}">
        <p14:creationId xmlns:p14="http://schemas.microsoft.com/office/powerpoint/2010/main" val="644347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ཕྱག་འཚལ་ཏྲཊ་ཅེས་བྱ་དང་ཕཊ་ཀྱིས</a:t>
            </a:r>
            <a:r>
              <a:rPr lang="en-US" dirty="0">
                <a:solidFill>
                  <a:schemeClr val="tx1"/>
                </a:solidFill>
              </a:rPr>
              <a:t>། །</a:t>
            </a:r>
          </a:p>
          <a:p>
            <a:r>
              <a:rPr lang="en-US" dirty="0">
                <a:solidFill>
                  <a:schemeClr val="tx1"/>
                </a:solidFill>
              </a:rPr>
              <a:t>CHHAG TSHÄL TRAD CHE JA DANG PHAT KYI</a:t>
            </a:r>
          </a:p>
          <a:p>
            <a:r>
              <a:rPr lang="en-US" b="1" dirty="0">
                <a:solidFill>
                  <a:schemeClr val="tx1"/>
                </a:solidFill>
              </a:rPr>
              <a:t>Homage! With her TRAD and PHAT sounds</a:t>
            </a:r>
            <a:endParaRPr lang="en-US" dirty="0">
              <a:solidFill>
                <a:schemeClr val="tx1"/>
              </a:solidFill>
            </a:endParaRPr>
          </a:p>
          <a:p>
            <a:r>
              <a:rPr lang="en-US" dirty="0" err="1">
                <a:solidFill>
                  <a:schemeClr val="tx1"/>
                </a:solidFill>
              </a:rPr>
              <a:t>ཕ་རོལ་འཕྲུལ་འཁོར་རབ་ཏུ་འཇོམས་མ</a:t>
            </a:r>
            <a:r>
              <a:rPr lang="en-US" dirty="0">
                <a:solidFill>
                  <a:schemeClr val="tx1"/>
                </a:solidFill>
              </a:rPr>
              <a:t>། །</a:t>
            </a:r>
          </a:p>
          <a:p>
            <a:r>
              <a:rPr lang="en-US" b="1" dirty="0">
                <a:solidFill>
                  <a:schemeClr val="tx1"/>
                </a:solidFill>
              </a:rPr>
              <a:t>PHA RÖL THRÜL KHOR RAB TU JOM MA</a:t>
            </a:r>
            <a:endParaRPr lang="en-US" dirty="0">
              <a:solidFill>
                <a:schemeClr val="tx1"/>
              </a:solidFill>
            </a:endParaRPr>
          </a:p>
          <a:p>
            <a:r>
              <a:rPr lang="en-US" b="1" dirty="0">
                <a:solidFill>
                  <a:schemeClr val="tx1"/>
                </a:solidFill>
              </a:rPr>
              <a:t>Destroying foes’ magic diagrams!</a:t>
            </a:r>
            <a:endParaRPr lang="en-US" dirty="0">
              <a:solidFill>
                <a:schemeClr val="tx1"/>
              </a:solidFill>
            </a:endParaRPr>
          </a:p>
          <a:p>
            <a:r>
              <a:rPr lang="en-US" dirty="0" err="1">
                <a:solidFill>
                  <a:schemeClr val="tx1"/>
                </a:solidFill>
              </a:rPr>
              <a:t>གཡས་བསྐུམ་གཡོན་བརྐྱང་ཞབས་ཀྱིས་མནན་ཏེ</a:t>
            </a:r>
            <a:r>
              <a:rPr lang="en-US" dirty="0">
                <a:solidFill>
                  <a:schemeClr val="tx1"/>
                </a:solidFill>
              </a:rPr>
              <a:t>། །</a:t>
            </a:r>
          </a:p>
          <a:p>
            <a:r>
              <a:rPr lang="en-US" dirty="0">
                <a:solidFill>
                  <a:schemeClr val="tx1"/>
                </a:solidFill>
              </a:rPr>
              <a:t>YÄ KUM YÖN KYANG ZHAB KYI NÄN TE</a:t>
            </a:r>
          </a:p>
          <a:p>
            <a:r>
              <a:rPr lang="en-US" b="1" dirty="0">
                <a:solidFill>
                  <a:schemeClr val="tx1"/>
                </a:solidFill>
              </a:rPr>
              <a:t>Her feet pressing, left out, right in,</a:t>
            </a:r>
            <a:endParaRPr lang="en-US" dirty="0">
              <a:solidFill>
                <a:schemeClr val="tx1"/>
              </a:solidFill>
            </a:endParaRPr>
          </a:p>
          <a:p>
            <a:r>
              <a:rPr lang="en-US" dirty="0" err="1">
                <a:solidFill>
                  <a:schemeClr val="tx1"/>
                </a:solidFill>
              </a:rPr>
              <a:t>མེ་འབར་འཁྲུག་པ་ཤིན་ཏུ་འབར་མ</a:t>
            </a:r>
            <a:r>
              <a:rPr lang="en-US" dirty="0">
                <a:solidFill>
                  <a:schemeClr val="tx1"/>
                </a:solidFill>
              </a:rPr>
              <a:t>། །</a:t>
            </a:r>
          </a:p>
          <a:p>
            <a:r>
              <a:rPr lang="en-US" dirty="0">
                <a:solidFill>
                  <a:schemeClr val="tx1"/>
                </a:solidFill>
              </a:rPr>
              <a:t>ME BAR THRUG PA SHIN TU BAR MA</a:t>
            </a:r>
          </a:p>
          <a:p>
            <a:r>
              <a:rPr lang="en-US" b="1" dirty="0">
                <a:solidFill>
                  <a:schemeClr val="tx1"/>
                </a:solidFill>
              </a:rPr>
              <a:t>Blazing in a raging </a:t>
            </a:r>
            <a:r>
              <a:rPr lang="en-US" b="1" dirty="0" smtClean="0">
                <a:solidFill>
                  <a:schemeClr val="tx1"/>
                </a:solidFill>
              </a:rPr>
              <a:t>fire-blaze</a:t>
            </a:r>
            <a:r>
              <a:rPr lang="en-US" b="1" dirty="0">
                <a:solidFill>
                  <a:schemeClr val="tx1"/>
                </a:solidFill>
              </a:rPr>
              <a:t>!</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35</a:t>
            </a:fld>
            <a:endParaRPr lang="en-GB"/>
          </a:p>
        </p:txBody>
      </p:sp>
    </p:spTree>
    <p:extLst>
      <p:ext uri="{BB962C8B-B14F-4D97-AF65-F5344CB8AC3E}">
        <p14:creationId xmlns:p14="http://schemas.microsoft.com/office/powerpoint/2010/main" val="113939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ཕྱག་འཚལ་ཏུ་རེ་འཇིགས་པ་ཆེན་པོས</a:t>
            </a:r>
            <a:r>
              <a:rPr lang="en-US" dirty="0">
                <a:solidFill>
                  <a:schemeClr val="tx1"/>
                </a:solidFill>
              </a:rPr>
              <a:t>། །</a:t>
            </a:r>
          </a:p>
          <a:p>
            <a:r>
              <a:rPr lang="en-US" dirty="0">
                <a:solidFill>
                  <a:schemeClr val="tx1"/>
                </a:solidFill>
              </a:rPr>
              <a:t>CHHAG TSHÄL TURE JIG PA CHHEN PO</a:t>
            </a:r>
          </a:p>
          <a:p>
            <a:r>
              <a:rPr lang="en-US" b="1" dirty="0">
                <a:solidFill>
                  <a:schemeClr val="tx1"/>
                </a:solidFill>
              </a:rPr>
              <a:t>Homage! TURE, very dreadful!</a:t>
            </a:r>
            <a:endParaRPr lang="en-US" dirty="0">
              <a:solidFill>
                <a:schemeClr val="tx1"/>
              </a:solidFill>
            </a:endParaRPr>
          </a:p>
          <a:p>
            <a:r>
              <a:rPr lang="en-US" dirty="0" err="1">
                <a:solidFill>
                  <a:schemeClr val="tx1"/>
                </a:solidFill>
              </a:rPr>
              <a:t>བདུད་ཀྱི་དཔའ་བོ་རྣམ་པར་འཇོམས་མ</a:t>
            </a:r>
            <a:r>
              <a:rPr lang="en-US" dirty="0">
                <a:solidFill>
                  <a:schemeClr val="tx1"/>
                </a:solidFill>
              </a:rPr>
              <a:t>། །</a:t>
            </a:r>
          </a:p>
          <a:p>
            <a:r>
              <a:rPr lang="en-US" dirty="0">
                <a:solidFill>
                  <a:schemeClr val="tx1"/>
                </a:solidFill>
              </a:rPr>
              <a:t>DÜ KYI PA WO NAM PAR JOM MA</a:t>
            </a:r>
          </a:p>
          <a:p>
            <a:r>
              <a:rPr lang="en-US" b="1" dirty="0">
                <a:solidFill>
                  <a:schemeClr val="tx1"/>
                </a:solidFill>
              </a:rPr>
              <a:t>Destroyer of Mara’s champion(s)!</a:t>
            </a:r>
            <a:endParaRPr lang="en-US" dirty="0">
              <a:solidFill>
                <a:schemeClr val="tx1"/>
              </a:solidFill>
            </a:endParaRPr>
          </a:p>
          <a:p>
            <a:r>
              <a:rPr lang="en-US" dirty="0" err="1">
                <a:solidFill>
                  <a:schemeClr val="tx1"/>
                </a:solidFill>
              </a:rPr>
              <a:t>ཆུ་སྐྱེས་ཞལ་ནི་ཁྲོ་གཉེར་ལྡན་མཛད</a:t>
            </a:r>
            <a:r>
              <a:rPr lang="en-US" dirty="0">
                <a:solidFill>
                  <a:schemeClr val="tx1"/>
                </a:solidFill>
              </a:rPr>
              <a:t>། །</a:t>
            </a:r>
          </a:p>
          <a:p>
            <a:r>
              <a:rPr lang="en-US" dirty="0">
                <a:solidFill>
                  <a:schemeClr val="tx1"/>
                </a:solidFill>
              </a:rPr>
              <a:t>CHHU KYE ZHÄL NI THRO NYER DÄN DZÄ</a:t>
            </a:r>
          </a:p>
          <a:p>
            <a:r>
              <a:rPr lang="en-US" b="1" dirty="0">
                <a:solidFill>
                  <a:schemeClr val="tx1"/>
                </a:solidFill>
              </a:rPr>
              <a:t>She with frowning lotus visage</a:t>
            </a:r>
            <a:endParaRPr lang="en-US" dirty="0">
              <a:solidFill>
                <a:schemeClr val="tx1"/>
              </a:solidFill>
            </a:endParaRPr>
          </a:p>
          <a:p>
            <a:r>
              <a:rPr lang="en-US" dirty="0" err="1">
                <a:solidFill>
                  <a:schemeClr val="tx1"/>
                </a:solidFill>
              </a:rPr>
              <a:t>དགྲ་བོ་ཐམས་ཅད་མ་ལུས་གསོད་མ</a:t>
            </a:r>
            <a:r>
              <a:rPr lang="en-US" dirty="0">
                <a:solidFill>
                  <a:schemeClr val="tx1"/>
                </a:solidFill>
              </a:rPr>
              <a:t>། །</a:t>
            </a:r>
          </a:p>
          <a:p>
            <a:r>
              <a:rPr lang="en-US" b="1" dirty="0">
                <a:solidFill>
                  <a:schemeClr val="tx1"/>
                </a:solidFill>
              </a:rPr>
              <a:t>DRA WO THAM CHÄ MA LÜ SÖ MA</a:t>
            </a:r>
            <a:endParaRPr lang="en-US" dirty="0">
              <a:solidFill>
                <a:schemeClr val="tx1"/>
              </a:solidFill>
            </a:endParaRPr>
          </a:p>
          <a:p>
            <a:r>
              <a:rPr lang="en-US" b="1" dirty="0">
                <a:solidFill>
                  <a:schemeClr val="tx1"/>
                </a:solidFill>
              </a:rPr>
              <a:t>Who is slayer of all enemies!</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36</a:t>
            </a:fld>
            <a:endParaRPr lang="en-GB"/>
          </a:p>
        </p:txBody>
      </p:sp>
    </p:spTree>
    <p:extLst>
      <p:ext uri="{BB962C8B-B14F-4D97-AF65-F5344CB8AC3E}">
        <p14:creationId xmlns:p14="http://schemas.microsoft.com/office/powerpoint/2010/main" val="1393308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ཕྱག་འཚལ་དཀོན་མཆོག་གསུམ་མཚོན་ཕྱག་རྒྱའི</a:t>
            </a:r>
            <a:r>
              <a:rPr lang="en-US" dirty="0">
                <a:solidFill>
                  <a:schemeClr val="tx1"/>
                </a:solidFill>
              </a:rPr>
              <a:t>། །</a:t>
            </a:r>
          </a:p>
          <a:p>
            <a:r>
              <a:rPr lang="en-US" dirty="0">
                <a:solidFill>
                  <a:schemeClr val="tx1"/>
                </a:solidFill>
              </a:rPr>
              <a:t>CHHAG TSHÄL KÖN CHHOG SUM TSHÖN CHHAG GYÄI</a:t>
            </a:r>
          </a:p>
          <a:p>
            <a:r>
              <a:rPr lang="en-US" b="1" dirty="0">
                <a:solidFill>
                  <a:schemeClr val="tx1"/>
                </a:solidFill>
              </a:rPr>
              <a:t>Homage! At the heart her fingers,</a:t>
            </a:r>
            <a:endParaRPr lang="en-US" dirty="0">
              <a:solidFill>
                <a:schemeClr val="tx1"/>
              </a:solidFill>
            </a:endParaRPr>
          </a:p>
          <a:p>
            <a:r>
              <a:rPr lang="en-US" dirty="0" err="1">
                <a:solidFill>
                  <a:schemeClr val="tx1"/>
                </a:solidFill>
              </a:rPr>
              <a:t>སོར་མོས་ཐུགས་ཀར་རྣམ་པར་བརྒྱན་མ</a:t>
            </a:r>
            <a:r>
              <a:rPr lang="en-US" dirty="0">
                <a:solidFill>
                  <a:schemeClr val="tx1"/>
                </a:solidFill>
              </a:rPr>
              <a:t>། །</a:t>
            </a:r>
          </a:p>
          <a:p>
            <a:r>
              <a:rPr lang="en-US" dirty="0">
                <a:solidFill>
                  <a:schemeClr val="tx1"/>
                </a:solidFill>
              </a:rPr>
              <a:t>SOR MÖ THUG KAR NAM PAR GYÄN MA</a:t>
            </a:r>
          </a:p>
          <a:p>
            <a:r>
              <a:rPr lang="en-US" b="1" dirty="0">
                <a:solidFill>
                  <a:schemeClr val="tx1"/>
                </a:solidFill>
              </a:rPr>
              <a:t>Adorn her with Three Jewel mudra!</a:t>
            </a:r>
            <a:endParaRPr lang="en-US" dirty="0">
              <a:solidFill>
                <a:schemeClr val="tx1"/>
              </a:solidFill>
            </a:endParaRPr>
          </a:p>
          <a:p>
            <a:r>
              <a:rPr lang="en-US" dirty="0" err="1">
                <a:solidFill>
                  <a:schemeClr val="tx1"/>
                </a:solidFill>
              </a:rPr>
              <a:t>མ་ལུས་ཕྱོགས་ཀྱི་འཁོར་ལོས་བརྒྱན་པའི</a:t>
            </a:r>
            <a:r>
              <a:rPr lang="en-US" dirty="0">
                <a:solidFill>
                  <a:schemeClr val="tx1"/>
                </a:solidFill>
              </a:rPr>
              <a:t>། །</a:t>
            </a:r>
          </a:p>
          <a:p>
            <a:r>
              <a:rPr lang="en-US" dirty="0">
                <a:solidFill>
                  <a:schemeClr val="tx1"/>
                </a:solidFill>
              </a:rPr>
              <a:t>MA LÜ CHHOG KYI KHOR LÖ GYÄN PÄI</a:t>
            </a:r>
          </a:p>
          <a:p>
            <a:r>
              <a:rPr lang="en-US" b="1" dirty="0">
                <a:solidFill>
                  <a:schemeClr val="tx1"/>
                </a:solidFill>
              </a:rPr>
              <a:t>Light-ray masses all excited!</a:t>
            </a:r>
            <a:endParaRPr lang="en-US" dirty="0">
              <a:solidFill>
                <a:schemeClr val="tx1"/>
              </a:solidFill>
            </a:endParaRPr>
          </a:p>
          <a:p>
            <a:r>
              <a:rPr lang="en-US" dirty="0" err="1">
                <a:solidFill>
                  <a:schemeClr val="tx1"/>
                </a:solidFill>
              </a:rPr>
              <a:t>རང་གི་འོད་ཀྱི་ཚོགས་རྣམས་འཁྲུག་མ</a:t>
            </a:r>
            <a:r>
              <a:rPr lang="en-US" dirty="0">
                <a:solidFill>
                  <a:schemeClr val="tx1"/>
                </a:solidFill>
              </a:rPr>
              <a:t>། །</a:t>
            </a:r>
          </a:p>
          <a:p>
            <a:r>
              <a:rPr lang="en-US" dirty="0">
                <a:solidFill>
                  <a:schemeClr val="tx1"/>
                </a:solidFill>
              </a:rPr>
              <a:t>RANG GI </a:t>
            </a:r>
            <a:r>
              <a:rPr lang="en-US" dirty="0" err="1">
                <a:solidFill>
                  <a:schemeClr val="tx1"/>
                </a:solidFill>
              </a:rPr>
              <a:t>Ö</a:t>
            </a:r>
            <a:r>
              <a:rPr lang="en-US" dirty="0">
                <a:solidFill>
                  <a:schemeClr val="tx1"/>
                </a:solidFill>
              </a:rPr>
              <a:t> KYI TSHOG NAM THRUG MA</a:t>
            </a:r>
          </a:p>
          <a:p>
            <a:r>
              <a:rPr lang="en-US" b="1" dirty="0">
                <a:solidFill>
                  <a:schemeClr val="tx1"/>
                </a:solidFill>
              </a:rPr>
              <a:t>All directions’ wheels adorn her!</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37</a:t>
            </a:fld>
            <a:endParaRPr lang="en-GB"/>
          </a:p>
        </p:txBody>
      </p:sp>
    </p:spTree>
    <p:extLst>
      <p:ext uri="{BB962C8B-B14F-4D97-AF65-F5344CB8AC3E}">
        <p14:creationId xmlns:p14="http://schemas.microsoft.com/office/powerpoint/2010/main" val="1794956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fontScale="77500" lnSpcReduction="20000"/>
          </a:bodyPr>
          <a:lstStyle/>
          <a:p>
            <a:r>
              <a:rPr lang="en-US" sz="3500" dirty="0" err="1"/>
              <a:t>ཕྱག་འཚལ་རབ་ཏུ་དགའ་བ་བརྗིད་པའི</a:t>
            </a:r>
            <a:r>
              <a:rPr lang="en-US" sz="3500" dirty="0"/>
              <a:t>། །</a:t>
            </a:r>
          </a:p>
          <a:p>
            <a:r>
              <a:rPr lang="en-US" sz="3500" dirty="0"/>
              <a:t>CHHAG TSHÄL RAB TU GA WA JI PÄI</a:t>
            </a:r>
          </a:p>
          <a:p>
            <a:r>
              <a:rPr lang="en-US" sz="3500" b="1" dirty="0"/>
              <a:t>Homage! She so joyous, radiant,</a:t>
            </a:r>
            <a:endParaRPr lang="en-US" sz="3500" dirty="0"/>
          </a:p>
          <a:p>
            <a:r>
              <a:rPr lang="en-US" sz="3500" dirty="0" err="1"/>
              <a:t>དབུ་རྒྱན་འོད་ཀྱི་ཕྲེང་བ་སྤེལ་མ</a:t>
            </a:r>
            <a:r>
              <a:rPr lang="en-US" sz="3500" dirty="0"/>
              <a:t>། །</a:t>
            </a:r>
          </a:p>
          <a:p>
            <a:r>
              <a:rPr lang="en-US" sz="3500" dirty="0"/>
              <a:t>U GYÄN </a:t>
            </a:r>
            <a:r>
              <a:rPr lang="en-US" sz="3500" dirty="0" err="1"/>
              <a:t>Ö</a:t>
            </a:r>
            <a:r>
              <a:rPr lang="en-US" sz="3500" dirty="0"/>
              <a:t> KYI THRENG WA PEL MA</a:t>
            </a:r>
          </a:p>
          <a:p>
            <a:r>
              <a:rPr lang="en-US" sz="3500" b="1" dirty="0"/>
              <a:t>Crown emitting garlands of light!</a:t>
            </a:r>
            <a:endParaRPr lang="en-US" sz="3500" dirty="0"/>
          </a:p>
          <a:p>
            <a:r>
              <a:rPr lang="en-US" sz="3500" dirty="0" err="1"/>
              <a:t>བཞད་པ་རབ་བཞད་ཏུཏྟཱ་ར་ཡིས</a:t>
            </a:r>
            <a:r>
              <a:rPr lang="en-US" sz="3500" dirty="0"/>
              <a:t>། །</a:t>
            </a:r>
          </a:p>
          <a:p>
            <a:r>
              <a:rPr lang="en-US" sz="3500" dirty="0"/>
              <a:t>ZHE PA RAB ZHÄ TUTTARA YI</a:t>
            </a:r>
          </a:p>
          <a:p>
            <a:r>
              <a:rPr lang="en-US" sz="3500" b="1" dirty="0"/>
              <a:t>Mirthful, laughing with TUTTARE,</a:t>
            </a:r>
            <a:endParaRPr lang="en-US" sz="3500" dirty="0"/>
          </a:p>
          <a:p>
            <a:r>
              <a:rPr lang="en-US" sz="3500" dirty="0" err="1"/>
              <a:t>བདུད་དང་འཇིག་རྟེན་དབང་དུ་མཛད་མ</a:t>
            </a:r>
            <a:r>
              <a:rPr lang="en-US" sz="3500" dirty="0"/>
              <a:t>། །</a:t>
            </a:r>
          </a:p>
          <a:p>
            <a:r>
              <a:rPr lang="en-US" sz="3500" dirty="0"/>
              <a:t>DÜ DANG JIG TEN WANG DU DZÄ MA</a:t>
            </a:r>
          </a:p>
          <a:p>
            <a:r>
              <a:rPr lang="en-US" sz="3500" b="1" dirty="0"/>
              <a:t>Subjugating </a:t>
            </a:r>
            <a:r>
              <a:rPr lang="en-US" sz="3500" b="1" dirty="0" err="1"/>
              <a:t>maras</a:t>
            </a:r>
            <a:r>
              <a:rPr lang="en-US" sz="3500" b="1" dirty="0"/>
              <a:t>, devas!</a:t>
            </a:r>
            <a:endParaRPr lang="en-US" sz="3500" dirty="0"/>
          </a:p>
          <a:p>
            <a:r>
              <a:rPr lang="en-US" dirty="0"/>
              <a:t> </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38</a:t>
            </a:fld>
            <a:endParaRPr lang="en-GB"/>
          </a:p>
        </p:txBody>
      </p:sp>
    </p:spTree>
    <p:extLst>
      <p:ext uri="{BB962C8B-B14F-4D97-AF65-F5344CB8AC3E}">
        <p14:creationId xmlns:p14="http://schemas.microsoft.com/office/powerpoint/2010/main" val="2011305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ཕྱག་འཚལ་ས་གཞི་སྐྱོང་བའི་ཚོགས་རྣམས</a:t>
            </a:r>
            <a:r>
              <a:rPr lang="en-US" dirty="0">
                <a:solidFill>
                  <a:schemeClr val="tx1"/>
                </a:solidFill>
              </a:rPr>
              <a:t>། །</a:t>
            </a:r>
          </a:p>
          <a:p>
            <a:r>
              <a:rPr lang="en-US" dirty="0">
                <a:solidFill>
                  <a:schemeClr val="tx1"/>
                </a:solidFill>
              </a:rPr>
              <a:t>CHHAG TSHÄL SA ZHI KYONG WÄI TSHOG NAM</a:t>
            </a:r>
          </a:p>
          <a:p>
            <a:r>
              <a:rPr lang="en-US" b="1" dirty="0">
                <a:solidFill>
                  <a:schemeClr val="tx1"/>
                </a:solidFill>
              </a:rPr>
              <a:t>Homage! She able to summon</a:t>
            </a:r>
            <a:endParaRPr lang="en-US" dirty="0">
              <a:solidFill>
                <a:schemeClr val="tx1"/>
              </a:solidFill>
            </a:endParaRPr>
          </a:p>
          <a:p>
            <a:r>
              <a:rPr lang="en-US" dirty="0" err="1">
                <a:solidFill>
                  <a:schemeClr val="tx1"/>
                </a:solidFill>
              </a:rPr>
              <a:t>ཐམས་ཅད་འགུགས་པར་ནུས་པ་ཉིད་མ</a:t>
            </a:r>
            <a:r>
              <a:rPr lang="en-US" dirty="0">
                <a:solidFill>
                  <a:schemeClr val="tx1"/>
                </a:solidFill>
              </a:rPr>
              <a:t>། །</a:t>
            </a:r>
          </a:p>
          <a:p>
            <a:r>
              <a:rPr lang="en-US" dirty="0">
                <a:solidFill>
                  <a:schemeClr val="tx1"/>
                </a:solidFill>
              </a:rPr>
              <a:t>THAM CHÄ GUG PAR NÜ MA NYI MA</a:t>
            </a:r>
          </a:p>
          <a:p>
            <a:r>
              <a:rPr lang="en-US" b="1" dirty="0">
                <a:solidFill>
                  <a:schemeClr val="tx1"/>
                </a:solidFill>
              </a:rPr>
              <a:t>All earth-guardians’ assembly!</a:t>
            </a:r>
            <a:endParaRPr lang="en-US" dirty="0">
              <a:solidFill>
                <a:schemeClr val="tx1"/>
              </a:solidFill>
            </a:endParaRPr>
          </a:p>
          <a:p>
            <a:r>
              <a:rPr lang="en-US" dirty="0" err="1">
                <a:solidFill>
                  <a:schemeClr val="tx1"/>
                </a:solidFill>
              </a:rPr>
              <a:t>ཁྲོ་གཉེར་གཡོ་བའི་ཡི་གེ་ཧཱུ</a:t>
            </a:r>
            <a:r>
              <a:rPr lang="en-US" dirty="0">
                <a:solidFill>
                  <a:schemeClr val="tx1"/>
                </a:solidFill>
              </a:rPr>
              <a:t>ྂ་</a:t>
            </a:r>
            <a:r>
              <a:rPr lang="en-US" dirty="0" err="1">
                <a:solidFill>
                  <a:schemeClr val="tx1"/>
                </a:solidFill>
              </a:rPr>
              <a:t>གིས</a:t>
            </a:r>
            <a:r>
              <a:rPr lang="en-US" dirty="0">
                <a:solidFill>
                  <a:schemeClr val="tx1"/>
                </a:solidFill>
              </a:rPr>
              <a:t>། །</a:t>
            </a:r>
          </a:p>
          <a:p>
            <a:r>
              <a:rPr lang="en-US" dirty="0">
                <a:solidFill>
                  <a:schemeClr val="tx1"/>
                </a:solidFill>
              </a:rPr>
              <a:t>THRO NYER YO WÄI YI GE HUM GI</a:t>
            </a:r>
          </a:p>
          <a:p>
            <a:r>
              <a:rPr lang="en-US" b="1" dirty="0">
                <a:solidFill>
                  <a:schemeClr val="tx1"/>
                </a:solidFill>
              </a:rPr>
              <a:t>Shaking, frowning, with her HUM sign</a:t>
            </a:r>
            <a:endParaRPr lang="en-US" dirty="0">
              <a:solidFill>
                <a:schemeClr val="tx1"/>
              </a:solidFill>
            </a:endParaRPr>
          </a:p>
          <a:p>
            <a:r>
              <a:rPr lang="en-US" dirty="0" err="1">
                <a:solidFill>
                  <a:schemeClr val="tx1"/>
                </a:solidFill>
              </a:rPr>
              <a:t>ཕོངས་པ་ཐམས་ཅད་རྣམ་པར་སྒྲོལ་མ</a:t>
            </a:r>
            <a:r>
              <a:rPr lang="en-US" dirty="0">
                <a:solidFill>
                  <a:schemeClr val="tx1"/>
                </a:solidFill>
              </a:rPr>
              <a:t>། །</a:t>
            </a:r>
          </a:p>
          <a:p>
            <a:r>
              <a:rPr lang="en-US" dirty="0">
                <a:solidFill>
                  <a:schemeClr val="tx1"/>
                </a:solidFill>
              </a:rPr>
              <a:t>PHONG PA THAM CHÄ NAM PAR DRÖL MA</a:t>
            </a:r>
          </a:p>
          <a:p>
            <a:r>
              <a:rPr lang="en-US" b="1" dirty="0">
                <a:solidFill>
                  <a:schemeClr val="tx1"/>
                </a:solidFill>
              </a:rPr>
              <a:t>Saving from every misfortune!</a:t>
            </a:r>
            <a:r>
              <a:rPr lang="en-US" dirty="0">
                <a:solidFill>
                  <a:schemeClr val="tx1"/>
                </a:solidFill>
              </a:rPr>
              <a:t> </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39</a:t>
            </a:fld>
            <a:endParaRPr lang="en-GB"/>
          </a:p>
        </p:txBody>
      </p:sp>
    </p:spTree>
    <p:extLst>
      <p:ext uri="{BB962C8B-B14F-4D97-AF65-F5344CB8AC3E}">
        <p14:creationId xmlns:p14="http://schemas.microsoft.com/office/powerpoint/2010/main" val="3987404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73" y="683490"/>
            <a:ext cx="10769600" cy="4708981"/>
          </a:xfrm>
          <a:prstGeom prst="rect">
            <a:avLst/>
          </a:prstGeom>
          <a:noFill/>
        </p:spPr>
        <p:txBody>
          <a:bodyPr wrap="square" rtlCol="0">
            <a:spAutoFit/>
          </a:bodyPr>
          <a:lstStyle/>
          <a:p>
            <a:r>
              <a:rPr lang="en-GB" sz="2400" b="1" dirty="0"/>
              <a:t>Seven-limb Prayer</a:t>
            </a:r>
          </a:p>
          <a:p>
            <a:endParaRPr lang="en-GB" sz="2400" dirty="0"/>
          </a:p>
          <a:p>
            <a:r>
              <a:rPr lang="en-GB" sz="2800" dirty="0"/>
              <a:t>Reverently I prostrate with my body, speech and mind</a:t>
            </a:r>
          </a:p>
          <a:p>
            <a:r>
              <a:rPr lang="en-GB" sz="2800" dirty="0"/>
              <a:t>And present clouds of every type of offering, actual and mentally transformed.</a:t>
            </a:r>
          </a:p>
          <a:p>
            <a:r>
              <a:rPr lang="en-GB" sz="2800" dirty="0"/>
              <a:t>I confess all my negative actions accumulated since </a:t>
            </a:r>
            <a:r>
              <a:rPr lang="en-GB" sz="2800" dirty="0" err="1"/>
              <a:t>beginningless</a:t>
            </a:r>
            <a:r>
              <a:rPr lang="en-GB" sz="2800" dirty="0"/>
              <a:t> time</a:t>
            </a:r>
          </a:p>
          <a:p>
            <a:r>
              <a:rPr lang="en-GB" sz="2800" dirty="0"/>
              <a:t>And rejoice in the virtues of all holy and ordinary beings.</a:t>
            </a:r>
          </a:p>
          <a:p>
            <a:r>
              <a:rPr lang="en-GB" sz="2800" dirty="0"/>
              <a:t>Please remain until cyclic existence ends,</a:t>
            </a:r>
          </a:p>
          <a:p>
            <a:r>
              <a:rPr lang="en-GB" sz="2800" dirty="0"/>
              <a:t>And turn the Wheel of Dharma for sentient beings.</a:t>
            </a:r>
          </a:p>
          <a:p>
            <a:r>
              <a:rPr lang="en-GB" sz="2800" dirty="0"/>
              <a:t>I dedicate the virtues created by myself and others </a:t>
            </a:r>
            <a:endParaRPr lang="en-GB" sz="2800" dirty="0" smtClean="0"/>
          </a:p>
          <a:p>
            <a:r>
              <a:rPr lang="en-GB" sz="2800" dirty="0" smtClean="0"/>
              <a:t>to </a:t>
            </a:r>
            <a:r>
              <a:rPr lang="en-GB" sz="2800" dirty="0"/>
              <a:t>the great enlightenment.</a:t>
            </a:r>
          </a:p>
        </p:txBody>
      </p:sp>
      <p:graphicFrame>
        <p:nvGraphicFramePr>
          <p:cNvPr id="3" name="Table 2"/>
          <p:cNvGraphicFramePr>
            <a:graphicFrameLocks noGrp="1"/>
          </p:cNvGraphicFramePr>
          <p:nvPr>
            <p:extLst>
              <p:ext uri="{D42A27DB-BD31-4B8C-83A1-F6EECF244321}">
                <p14:modId xmlns:p14="http://schemas.microsoft.com/office/powerpoint/2010/main" val="1539043534"/>
              </p:ext>
            </p:extLst>
          </p:nvPr>
        </p:nvGraphicFramePr>
        <p:xfrm>
          <a:off x="480239" y="248325"/>
          <a:ext cx="11065268" cy="6290587"/>
        </p:xfrm>
        <a:graphic>
          <a:graphicData uri="http://schemas.openxmlformats.org/drawingml/2006/table">
            <a:tbl>
              <a:tblPr/>
              <a:tblGrid>
                <a:gridCol w="11065268">
                  <a:extLst>
                    <a:ext uri="{9D8B030D-6E8A-4147-A177-3AD203B41FA5}">
                      <a16:colId xmlns:a16="http://schemas.microsoft.com/office/drawing/2014/main" val="2646723837"/>
                    </a:ext>
                  </a:extLst>
                </a:gridCol>
              </a:tblGrid>
              <a:tr h="6290587">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994668436"/>
                  </a:ext>
                </a:extLst>
              </a:tr>
            </a:tbl>
          </a:graphicData>
        </a:graphic>
      </p:graphicFrame>
      <p:sp>
        <p:nvSpPr>
          <p:cNvPr id="5" name="Slide Number Placeholder 4"/>
          <p:cNvSpPr>
            <a:spLocks noGrp="1"/>
          </p:cNvSpPr>
          <p:nvPr>
            <p:ph type="sldNum" sz="quarter" idx="12"/>
          </p:nvPr>
        </p:nvSpPr>
        <p:spPr/>
        <p:txBody>
          <a:bodyPr/>
          <a:lstStyle/>
          <a:p>
            <a:fld id="{05C6B8A3-853B-4853-B188-B01C9D0372C6}" type="slidenum">
              <a:rPr lang="en-GB" smtClean="0"/>
              <a:t>4</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984" y="3328826"/>
            <a:ext cx="2662357" cy="3027523"/>
          </a:xfrm>
          <a:prstGeom prst="rect">
            <a:avLst/>
          </a:prstGeom>
        </p:spPr>
      </p:pic>
    </p:spTree>
    <p:extLst>
      <p:ext uri="{BB962C8B-B14F-4D97-AF65-F5344CB8AC3E}">
        <p14:creationId xmlns:p14="http://schemas.microsoft.com/office/powerpoint/2010/main" val="216489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ཕྱག་འཚལ་ཟླ་བའི་དུམ་བུའི་དབུ་རྒྱན</a:t>
            </a:r>
            <a:r>
              <a:rPr lang="en-US" dirty="0">
                <a:solidFill>
                  <a:schemeClr val="tx1"/>
                </a:solidFill>
              </a:rPr>
              <a:t>། །</a:t>
            </a:r>
          </a:p>
          <a:p>
            <a:r>
              <a:rPr lang="en-US" dirty="0">
                <a:solidFill>
                  <a:schemeClr val="tx1"/>
                </a:solidFill>
              </a:rPr>
              <a:t>CHHAG TSHÄL DA WÄI DUM BÜ U GYÄN</a:t>
            </a:r>
          </a:p>
          <a:p>
            <a:r>
              <a:rPr lang="en-US" b="1" dirty="0">
                <a:solidFill>
                  <a:schemeClr val="tx1"/>
                </a:solidFill>
              </a:rPr>
              <a:t>Homage! Crown adorned with crescent</a:t>
            </a:r>
            <a:endParaRPr lang="en-US" dirty="0">
              <a:solidFill>
                <a:schemeClr val="tx1"/>
              </a:solidFill>
            </a:endParaRPr>
          </a:p>
          <a:p>
            <a:r>
              <a:rPr lang="en-US" dirty="0" err="1">
                <a:solidFill>
                  <a:schemeClr val="tx1"/>
                </a:solidFill>
              </a:rPr>
              <a:t>བརྒྱན་པ་ཐམས་ཅད་ཤིན་ཏུ་འབར་མ</a:t>
            </a:r>
            <a:r>
              <a:rPr lang="en-US" dirty="0">
                <a:solidFill>
                  <a:schemeClr val="tx1"/>
                </a:solidFill>
              </a:rPr>
              <a:t>། །</a:t>
            </a:r>
          </a:p>
          <a:p>
            <a:r>
              <a:rPr lang="en-US" dirty="0">
                <a:solidFill>
                  <a:schemeClr val="tx1"/>
                </a:solidFill>
              </a:rPr>
              <a:t>GYÄN PA THAM CHÄ SHIN TU BAR MA</a:t>
            </a:r>
          </a:p>
          <a:p>
            <a:r>
              <a:rPr lang="en-US" b="1" dirty="0">
                <a:solidFill>
                  <a:schemeClr val="tx1"/>
                </a:solidFill>
              </a:rPr>
              <a:t>Moon, all ornaments most shining!</a:t>
            </a:r>
            <a:endParaRPr lang="en-US" dirty="0">
              <a:solidFill>
                <a:schemeClr val="tx1"/>
              </a:solidFill>
            </a:endParaRPr>
          </a:p>
          <a:p>
            <a:r>
              <a:rPr lang="en-US" dirty="0" err="1">
                <a:solidFill>
                  <a:schemeClr val="tx1"/>
                </a:solidFill>
              </a:rPr>
              <a:t>རལ་པའི་ཁྲོད་ན་འོད་དཔག་མེད་ལས</a:t>
            </a:r>
            <a:r>
              <a:rPr lang="en-US" dirty="0">
                <a:solidFill>
                  <a:schemeClr val="tx1"/>
                </a:solidFill>
              </a:rPr>
              <a:t>། །</a:t>
            </a:r>
          </a:p>
          <a:p>
            <a:r>
              <a:rPr lang="en-US" dirty="0">
                <a:solidFill>
                  <a:schemeClr val="tx1"/>
                </a:solidFill>
              </a:rPr>
              <a:t>RÄL PÄI KHUR NA </a:t>
            </a:r>
            <a:r>
              <a:rPr lang="en-US" dirty="0" err="1">
                <a:solidFill>
                  <a:schemeClr val="tx1"/>
                </a:solidFill>
              </a:rPr>
              <a:t>Ö</a:t>
            </a:r>
            <a:r>
              <a:rPr lang="en-US" dirty="0">
                <a:solidFill>
                  <a:schemeClr val="tx1"/>
                </a:solidFill>
              </a:rPr>
              <a:t> PAG ME LÄ</a:t>
            </a:r>
          </a:p>
          <a:p>
            <a:r>
              <a:rPr lang="en-US" b="1" dirty="0">
                <a:solidFill>
                  <a:schemeClr val="tx1"/>
                </a:solidFill>
              </a:rPr>
              <a:t>Amitabha in her hair-knot</a:t>
            </a:r>
            <a:endParaRPr lang="en-US" dirty="0">
              <a:solidFill>
                <a:schemeClr val="tx1"/>
              </a:solidFill>
            </a:endParaRPr>
          </a:p>
          <a:p>
            <a:r>
              <a:rPr lang="en-US" dirty="0" err="1">
                <a:solidFill>
                  <a:schemeClr val="tx1"/>
                </a:solidFill>
              </a:rPr>
              <a:t>རྟག་པར་ཤིན་ཏུ་འོད་རབ་མཛད་མ</a:t>
            </a:r>
            <a:r>
              <a:rPr lang="en-US" dirty="0">
                <a:solidFill>
                  <a:schemeClr val="tx1"/>
                </a:solidFill>
              </a:rPr>
              <a:t>། །</a:t>
            </a:r>
          </a:p>
          <a:p>
            <a:r>
              <a:rPr lang="en-US" dirty="0">
                <a:solidFill>
                  <a:schemeClr val="tx1"/>
                </a:solidFill>
              </a:rPr>
              <a:t>TAG PAR SHIN TU </a:t>
            </a:r>
            <a:r>
              <a:rPr lang="en-US" dirty="0" err="1">
                <a:solidFill>
                  <a:schemeClr val="tx1"/>
                </a:solidFill>
              </a:rPr>
              <a:t>Ö</a:t>
            </a:r>
            <a:r>
              <a:rPr lang="en-US" dirty="0">
                <a:solidFill>
                  <a:schemeClr val="tx1"/>
                </a:solidFill>
              </a:rPr>
              <a:t> RAB DZÄ MA</a:t>
            </a:r>
          </a:p>
          <a:p>
            <a:r>
              <a:rPr lang="en-US" b="1" dirty="0">
                <a:solidFill>
                  <a:schemeClr val="tx1"/>
                </a:solidFill>
              </a:rPr>
              <a:t>Sending out much light eternal!</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40</a:t>
            </a:fld>
            <a:endParaRPr lang="en-GB"/>
          </a:p>
        </p:txBody>
      </p:sp>
    </p:spTree>
    <p:extLst>
      <p:ext uri="{BB962C8B-B14F-4D97-AF65-F5344CB8AC3E}">
        <p14:creationId xmlns:p14="http://schemas.microsoft.com/office/powerpoint/2010/main" val="2171273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ཕྱག་འཚལ་བསྐལ་པ་ཐ་མའི་མེ་ལྟར</a:t>
            </a:r>
            <a:r>
              <a:rPr lang="en-US" dirty="0">
                <a:solidFill>
                  <a:schemeClr val="tx1"/>
                </a:solidFill>
              </a:rPr>
              <a:t>། །</a:t>
            </a:r>
          </a:p>
          <a:p>
            <a:r>
              <a:rPr lang="en-US" dirty="0">
                <a:solidFill>
                  <a:schemeClr val="tx1"/>
                </a:solidFill>
              </a:rPr>
              <a:t>CHHAG TSHÄL KÄL PÄI THA MÄI ME TAR</a:t>
            </a:r>
          </a:p>
          <a:p>
            <a:r>
              <a:rPr lang="en-US" b="1" dirty="0">
                <a:solidFill>
                  <a:schemeClr val="tx1"/>
                </a:solidFill>
              </a:rPr>
              <a:t>Homage! She ’mid wreath ablaze like</a:t>
            </a:r>
            <a:endParaRPr lang="en-US" dirty="0">
              <a:solidFill>
                <a:schemeClr val="tx1"/>
              </a:solidFill>
            </a:endParaRPr>
          </a:p>
          <a:p>
            <a:r>
              <a:rPr lang="en-US" dirty="0" err="1">
                <a:solidFill>
                  <a:schemeClr val="tx1"/>
                </a:solidFill>
              </a:rPr>
              <a:t>འབར་བའི་ཕྲེང་བའི་དབུས་ན་གནས་མ</a:t>
            </a:r>
            <a:r>
              <a:rPr lang="en-US" dirty="0">
                <a:solidFill>
                  <a:schemeClr val="tx1"/>
                </a:solidFill>
              </a:rPr>
              <a:t>། །</a:t>
            </a:r>
          </a:p>
          <a:p>
            <a:r>
              <a:rPr lang="en-US" dirty="0">
                <a:solidFill>
                  <a:schemeClr val="tx1"/>
                </a:solidFill>
              </a:rPr>
              <a:t>BAR WÄI THRENG WÄI </a:t>
            </a:r>
            <a:r>
              <a:rPr lang="en-US" dirty="0" err="1">
                <a:solidFill>
                  <a:schemeClr val="tx1"/>
                </a:solidFill>
              </a:rPr>
              <a:t>Ü</a:t>
            </a:r>
            <a:r>
              <a:rPr lang="en-US" dirty="0">
                <a:solidFill>
                  <a:schemeClr val="tx1"/>
                </a:solidFill>
              </a:rPr>
              <a:t> NA NÄ MA</a:t>
            </a:r>
          </a:p>
          <a:p>
            <a:r>
              <a:rPr lang="en-US" b="1" dirty="0">
                <a:solidFill>
                  <a:schemeClr val="tx1"/>
                </a:solidFill>
              </a:rPr>
              <a:t>Eon-ending </a:t>
            </a:r>
            <a:r>
              <a:rPr lang="en-US" b="1" dirty="0" smtClean="0">
                <a:solidFill>
                  <a:schemeClr val="tx1"/>
                </a:solidFill>
              </a:rPr>
              <a:t>fire </a:t>
            </a:r>
            <a:r>
              <a:rPr lang="en-US" b="1" dirty="0">
                <a:solidFill>
                  <a:schemeClr val="tx1"/>
                </a:solidFill>
              </a:rPr>
              <a:t>abiding!</a:t>
            </a:r>
            <a:endParaRPr lang="en-US" dirty="0">
              <a:solidFill>
                <a:schemeClr val="tx1"/>
              </a:solidFill>
            </a:endParaRPr>
          </a:p>
          <a:p>
            <a:r>
              <a:rPr lang="en-US" dirty="0" err="1">
                <a:solidFill>
                  <a:schemeClr val="tx1"/>
                </a:solidFill>
              </a:rPr>
              <a:t>གཡས་བརྐྱང་གཡོན་བསྐུམ་ཀུན་ནས་བསྐོར་དགའི</a:t>
            </a:r>
            <a:r>
              <a:rPr lang="en-US" dirty="0">
                <a:solidFill>
                  <a:schemeClr val="tx1"/>
                </a:solidFill>
              </a:rPr>
              <a:t>། །</a:t>
            </a:r>
          </a:p>
          <a:p>
            <a:r>
              <a:rPr lang="en-US" dirty="0">
                <a:solidFill>
                  <a:schemeClr val="tx1"/>
                </a:solidFill>
              </a:rPr>
              <a:t>YÄ KYANG YÖN KUM KÜN NÄ KOR GÄI</a:t>
            </a:r>
          </a:p>
          <a:p>
            <a:r>
              <a:rPr lang="en-US" b="1" dirty="0">
                <a:solidFill>
                  <a:schemeClr val="tx1"/>
                </a:solidFill>
              </a:rPr>
              <a:t>Right stretched, left bent, joy surrounds you</a:t>
            </a:r>
            <a:endParaRPr lang="en-US" dirty="0">
              <a:solidFill>
                <a:schemeClr val="tx1"/>
              </a:solidFill>
            </a:endParaRPr>
          </a:p>
          <a:p>
            <a:r>
              <a:rPr lang="en-US" dirty="0" err="1">
                <a:solidFill>
                  <a:schemeClr val="tx1"/>
                </a:solidFill>
              </a:rPr>
              <a:t>དགྲ་ཡི་དཔུང་ནི་རྣམ་པར་འཇོམས་མ</a:t>
            </a:r>
            <a:r>
              <a:rPr lang="en-US" dirty="0">
                <a:solidFill>
                  <a:schemeClr val="tx1"/>
                </a:solidFill>
              </a:rPr>
              <a:t>། །</a:t>
            </a:r>
          </a:p>
          <a:p>
            <a:r>
              <a:rPr lang="en-US" dirty="0">
                <a:solidFill>
                  <a:schemeClr val="tx1"/>
                </a:solidFill>
              </a:rPr>
              <a:t>DRA YI PUNG NI NAM PAR JOM MA</a:t>
            </a:r>
          </a:p>
          <a:p>
            <a:r>
              <a:rPr lang="en-US" b="1" dirty="0">
                <a:solidFill>
                  <a:schemeClr val="tx1"/>
                </a:solidFill>
              </a:rPr>
              <a:t>Troops of enemies destroying!</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41</a:t>
            </a:fld>
            <a:endParaRPr lang="en-GB"/>
          </a:p>
        </p:txBody>
      </p:sp>
    </p:spTree>
    <p:extLst>
      <p:ext uri="{BB962C8B-B14F-4D97-AF65-F5344CB8AC3E}">
        <p14:creationId xmlns:p14="http://schemas.microsoft.com/office/powerpoint/2010/main" val="3257010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ཕྱག་འཚལ་ས་གཞིའི་ངོས་ལ་ཕྱག་གི</a:t>
            </a:r>
            <a:r>
              <a:rPr lang="en-US" dirty="0">
                <a:solidFill>
                  <a:schemeClr val="tx1"/>
                </a:solidFill>
              </a:rPr>
              <a:t> །</a:t>
            </a:r>
          </a:p>
          <a:p>
            <a:r>
              <a:rPr lang="en-US" dirty="0">
                <a:solidFill>
                  <a:schemeClr val="tx1"/>
                </a:solidFill>
              </a:rPr>
              <a:t>CHHAG TSHÄL SA ZHII NGÖ LA CHHAG GI</a:t>
            </a:r>
          </a:p>
          <a:p>
            <a:r>
              <a:rPr lang="en-US" b="1" dirty="0">
                <a:solidFill>
                  <a:schemeClr val="tx1"/>
                </a:solidFill>
              </a:rPr>
              <a:t>Homage! She who strikes the ground with</a:t>
            </a:r>
            <a:endParaRPr lang="en-US" dirty="0">
              <a:solidFill>
                <a:schemeClr val="tx1"/>
              </a:solidFill>
            </a:endParaRPr>
          </a:p>
          <a:p>
            <a:r>
              <a:rPr lang="en-US" dirty="0" err="1">
                <a:solidFill>
                  <a:schemeClr val="tx1"/>
                </a:solidFill>
              </a:rPr>
              <a:t>མཐིལ་གྱིས་བསྣུན་ཅིང་ཞབས་ཀྱིས་བརྡུང་མ</a:t>
            </a:r>
            <a:r>
              <a:rPr lang="en-US" dirty="0">
                <a:solidFill>
                  <a:schemeClr val="tx1"/>
                </a:solidFill>
              </a:rPr>
              <a:t>། །</a:t>
            </a:r>
          </a:p>
          <a:p>
            <a:r>
              <a:rPr lang="en-US" dirty="0">
                <a:solidFill>
                  <a:schemeClr val="tx1"/>
                </a:solidFill>
              </a:rPr>
              <a:t>THIL GYI NÜN CHING ZHAB KYI DUNG MA</a:t>
            </a:r>
          </a:p>
          <a:p>
            <a:r>
              <a:rPr lang="en-US" b="1" dirty="0">
                <a:solidFill>
                  <a:schemeClr val="tx1"/>
                </a:solidFill>
              </a:rPr>
              <a:t>Her palm, and with her foot beats it!</a:t>
            </a:r>
            <a:endParaRPr lang="en-US" dirty="0">
              <a:solidFill>
                <a:schemeClr val="tx1"/>
              </a:solidFill>
            </a:endParaRPr>
          </a:p>
          <a:p>
            <a:r>
              <a:rPr lang="en-US" dirty="0" err="1">
                <a:solidFill>
                  <a:schemeClr val="tx1"/>
                </a:solidFill>
              </a:rPr>
              <a:t>ཁྲོ་གཉེར་ཅན་མཛད་ཡི་གེ་ཧཱུ</a:t>
            </a:r>
            <a:r>
              <a:rPr lang="en-US" dirty="0">
                <a:solidFill>
                  <a:schemeClr val="tx1"/>
                </a:solidFill>
              </a:rPr>
              <a:t>ྂ་</a:t>
            </a:r>
            <a:r>
              <a:rPr lang="en-US" dirty="0" err="1">
                <a:solidFill>
                  <a:schemeClr val="tx1"/>
                </a:solidFill>
              </a:rPr>
              <a:t>གིས</a:t>
            </a:r>
            <a:r>
              <a:rPr lang="en-US" dirty="0">
                <a:solidFill>
                  <a:schemeClr val="tx1"/>
                </a:solidFill>
              </a:rPr>
              <a:t>། །</a:t>
            </a:r>
          </a:p>
          <a:p>
            <a:r>
              <a:rPr lang="en-US" dirty="0">
                <a:solidFill>
                  <a:schemeClr val="tx1"/>
                </a:solidFill>
              </a:rPr>
              <a:t>THRO NYER CHÄN DZÄ YI GE HUM GI</a:t>
            </a:r>
          </a:p>
          <a:p>
            <a:r>
              <a:rPr lang="en-US" b="1" dirty="0">
                <a:solidFill>
                  <a:schemeClr val="tx1"/>
                </a:solidFill>
              </a:rPr>
              <a:t>Scowling, with the letter HUM the</a:t>
            </a:r>
            <a:endParaRPr lang="en-US" dirty="0">
              <a:solidFill>
                <a:schemeClr val="tx1"/>
              </a:solidFill>
            </a:endParaRPr>
          </a:p>
          <a:p>
            <a:r>
              <a:rPr lang="en-US" dirty="0" err="1">
                <a:solidFill>
                  <a:schemeClr val="tx1"/>
                </a:solidFill>
              </a:rPr>
              <a:t>རིམ་པ་བདུན་པོ་རྣམས་ནི་འགེམས་མ</a:t>
            </a:r>
            <a:r>
              <a:rPr lang="en-US" dirty="0">
                <a:solidFill>
                  <a:schemeClr val="tx1"/>
                </a:solidFill>
              </a:rPr>
              <a:t>། །</a:t>
            </a:r>
          </a:p>
          <a:p>
            <a:r>
              <a:rPr lang="en-US" dirty="0">
                <a:solidFill>
                  <a:schemeClr val="tx1"/>
                </a:solidFill>
              </a:rPr>
              <a:t>RIM PA DÜN PO NAM NI GEM MA</a:t>
            </a:r>
          </a:p>
          <a:p>
            <a:r>
              <a:rPr lang="en-US" b="1" dirty="0">
                <a:solidFill>
                  <a:schemeClr val="tx1"/>
                </a:solidFill>
              </a:rPr>
              <a:t>Seven levels she does conquer!</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42</a:t>
            </a:fld>
            <a:endParaRPr lang="en-GB"/>
          </a:p>
        </p:txBody>
      </p:sp>
    </p:spTree>
    <p:extLst>
      <p:ext uri="{BB962C8B-B14F-4D97-AF65-F5344CB8AC3E}">
        <p14:creationId xmlns:p14="http://schemas.microsoft.com/office/powerpoint/2010/main" val="3287317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ཕྱག་འཚལ་བདེ་མ་དགེ་མ་ཞི་མ</a:t>
            </a:r>
            <a:r>
              <a:rPr lang="en-US" dirty="0">
                <a:solidFill>
                  <a:schemeClr val="tx1"/>
                </a:solidFill>
              </a:rPr>
              <a:t>། །</a:t>
            </a:r>
          </a:p>
          <a:p>
            <a:r>
              <a:rPr lang="en-US" dirty="0">
                <a:solidFill>
                  <a:schemeClr val="tx1"/>
                </a:solidFill>
              </a:rPr>
              <a:t>CHHAG TSHÄL DE MA GE MA ZHI MA</a:t>
            </a:r>
          </a:p>
          <a:p>
            <a:r>
              <a:rPr lang="en-US" b="1" dirty="0">
                <a:solidFill>
                  <a:schemeClr val="tx1"/>
                </a:solidFill>
              </a:rPr>
              <a:t>Homage! Happy, virtuous, peaceful!</a:t>
            </a:r>
            <a:endParaRPr lang="en-US" dirty="0">
              <a:solidFill>
                <a:schemeClr val="tx1"/>
              </a:solidFill>
            </a:endParaRPr>
          </a:p>
          <a:p>
            <a:r>
              <a:rPr lang="en-US" dirty="0" err="1">
                <a:solidFill>
                  <a:schemeClr val="tx1"/>
                </a:solidFill>
              </a:rPr>
              <a:t>མྱ་ངན་འདས་ཞི་སྤྱོད་ཡུལ་ཉིད་མ</a:t>
            </a:r>
            <a:r>
              <a:rPr lang="en-US" dirty="0">
                <a:solidFill>
                  <a:schemeClr val="tx1"/>
                </a:solidFill>
              </a:rPr>
              <a:t>། །</a:t>
            </a:r>
          </a:p>
          <a:p>
            <a:r>
              <a:rPr lang="en-US" dirty="0">
                <a:solidFill>
                  <a:schemeClr val="tx1"/>
                </a:solidFill>
              </a:rPr>
              <a:t>NYA NGÄN DÄ ZHI CHÖ YÜL NYI MA</a:t>
            </a:r>
          </a:p>
          <a:p>
            <a:r>
              <a:rPr lang="en-US" b="1" dirty="0">
                <a:solidFill>
                  <a:schemeClr val="tx1"/>
                </a:solidFill>
              </a:rPr>
              <a:t>She whose field is peace, nirvana!</a:t>
            </a:r>
            <a:endParaRPr lang="en-US" dirty="0">
              <a:solidFill>
                <a:schemeClr val="tx1"/>
              </a:solidFill>
            </a:endParaRPr>
          </a:p>
          <a:p>
            <a:r>
              <a:rPr lang="en-US" dirty="0" err="1">
                <a:solidFill>
                  <a:schemeClr val="tx1"/>
                </a:solidFill>
              </a:rPr>
              <a:t>སྭཱ་ཧཱ་ཨོཾ་དང་ཡང་དག་ལྡན་པས</a:t>
            </a:r>
            <a:r>
              <a:rPr lang="en-US" dirty="0">
                <a:solidFill>
                  <a:schemeClr val="tx1"/>
                </a:solidFill>
              </a:rPr>
              <a:t>། །</a:t>
            </a:r>
          </a:p>
          <a:p>
            <a:r>
              <a:rPr lang="en-US" dirty="0">
                <a:solidFill>
                  <a:schemeClr val="tx1"/>
                </a:solidFill>
              </a:rPr>
              <a:t>SVAHA OM DANG YANG DAG DÄN PÄ</a:t>
            </a:r>
          </a:p>
          <a:p>
            <a:r>
              <a:rPr lang="en-US" b="1" dirty="0">
                <a:solidFill>
                  <a:schemeClr val="tx1"/>
                </a:solidFill>
              </a:rPr>
              <a:t>She endowed with OM and SVAHA,</a:t>
            </a:r>
            <a:endParaRPr lang="en-US" dirty="0">
              <a:solidFill>
                <a:schemeClr val="tx1"/>
              </a:solidFill>
            </a:endParaRPr>
          </a:p>
          <a:p>
            <a:r>
              <a:rPr lang="en-US" dirty="0" err="1">
                <a:solidFill>
                  <a:schemeClr val="tx1"/>
                </a:solidFill>
              </a:rPr>
              <a:t>སྡིག་པ་ཆེན་པོ་འཇོམས་པ་ཉིད་མ</a:t>
            </a:r>
            <a:r>
              <a:rPr lang="en-US" dirty="0">
                <a:solidFill>
                  <a:schemeClr val="tx1"/>
                </a:solidFill>
              </a:rPr>
              <a:t>། །</a:t>
            </a:r>
          </a:p>
          <a:p>
            <a:r>
              <a:rPr lang="en-US" dirty="0">
                <a:solidFill>
                  <a:schemeClr val="tx1"/>
                </a:solidFill>
              </a:rPr>
              <a:t>DIG PA CHHEN PO JOM PA NYI MA</a:t>
            </a:r>
          </a:p>
          <a:p>
            <a:r>
              <a:rPr lang="en-US" b="1" dirty="0">
                <a:solidFill>
                  <a:schemeClr val="tx1"/>
                </a:solidFill>
              </a:rPr>
              <a:t>Destroyer of the great evil!</a:t>
            </a:r>
            <a:r>
              <a:rPr lang="en-US" dirty="0">
                <a:solidFill>
                  <a:schemeClr val="tx1"/>
                </a:solidFill>
              </a:rPr>
              <a:t> </a:t>
            </a:r>
            <a:endParaRPr lang="en-US" sz="5200" dirty="0"/>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43</a:t>
            </a:fld>
            <a:endParaRPr lang="en-GB"/>
          </a:p>
        </p:txBody>
      </p:sp>
    </p:spTree>
    <p:extLst>
      <p:ext uri="{BB962C8B-B14F-4D97-AF65-F5344CB8AC3E}">
        <p14:creationId xmlns:p14="http://schemas.microsoft.com/office/powerpoint/2010/main" val="4112122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ཕྱག་འཚལ་ཀུན་ནས་བསྐོར་རབ་དགའ་བའི</a:t>
            </a:r>
            <a:r>
              <a:rPr lang="en-US" dirty="0">
                <a:solidFill>
                  <a:schemeClr val="tx1"/>
                </a:solidFill>
              </a:rPr>
              <a:t>། །</a:t>
            </a:r>
          </a:p>
          <a:p>
            <a:r>
              <a:rPr lang="en-US" dirty="0">
                <a:solidFill>
                  <a:schemeClr val="tx1"/>
                </a:solidFill>
              </a:rPr>
              <a:t>CHHAG TSHÄL KÜN NÄ KOR RAB GA WÄI</a:t>
            </a:r>
          </a:p>
          <a:p>
            <a:r>
              <a:rPr lang="en-US" b="1" dirty="0">
                <a:solidFill>
                  <a:schemeClr val="tx1"/>
                </a:solidFill>
              </a:rPr>
              <a:t>Homage! She with joy surrounded</a:t>
            </a:r>
            <a:endParaRPr lang="en-US" dirty="0">
              <a:solidFill>
                <a:schemeClr val="tx1"/>
              </a:solidFill>
            </a:endParaRPr>
          </a:p>
          <a:p>
            <a:r>
              <a:rPr lang="en-US" dirty="0" err="1">
                <a:solidFill>
                  <a:schemeClr val="tx1"/>
                </a:solidFill>
              </a:rPr>
              <a:t>དགྲ་ཡི་ལུས་ནི་རབ་ཏུ་འགེམས་མ</a:t>
            </a:r>
            <a:r>
              <a:rPr lang="en-US" dirty="0">
                <a:solidFill>
                  <a:schemeClr val="tx1"/>
                </a:solidFill>
              </a:rPr>
              <a:t>། །</a:t>
            </a:r>
          </a:p>
          <a:p>
            <a:r>
              <a:rPr lang="en-US" dirty="0">
                <a:solidFill>
                  <a:schemeClr val="tx1"/>
                </a:solidFill>
              </a:rPr>
              <a:t>DRA YI LÜ NI NAM PAR GEM MA</a:t>
            </a:r>
          </a:p>
          <a:p>
            <a:r>
              <a:rPr lang="en-US" b="1" dirty="0">
                <a:solidFill>
                  <a:schemeClr val="tx1"/>
                </a:solidFill>
              </a:rPr>
              <a:t>Tearing foes’ bodies asunder,</a:t>
            </a:r>
            <a:endParaRPr lang="en-US" dirty="0">
              <a:solidFill>
                <a:schemeClr val="tx1"/>
              </a:solidFill>
            </a:endParaRPr>
          </a:p>
          <a:p>
            <a:r>
              <a:rPr lang="en-US" dirty="0" err="1">
                <a:solidFill>
                  <a:schemeClr val="tx1"/>
                </a:solidFill>
              </a:rPr>
              <a:t>ཡི་གེ་བཅུ་པའི་ངག་ནི་བཀོད་པའི</a:t>
            </a:r>
            <a:r>
              <a:rPr lang="en-US" dirty="0">
                <a:solidFill>
                  <a:schemeClr val="tx1"/>
                </a:solidFill>
              </a:rPr>
              <a:t>། །</a:t>
            </a:r>
          </a:p>
          <a:p>
            <a:r>
              <a:rPr lang="en-US" dirty="0">
                <a:solidFill>
                  <a:schemeClr val="tx1"/>
                </a:solidFill>
              </a:rPr>
              <a:t>YI GE CHU PÄI NGAG NI KÖ PÄI</a:t>
            </a:r>
          </a:p>
          <a:p>
            <a:r>
              <a:rPr lang="en-US" b="1" dirty="0">
                <a:solidFill>
                  <a:schemeClr val="tx1"/>
                </a:solidFill>
              </a:rPr>
              <a:t>Frees with HUM and knowledge mantra,</a:t>
            </a:r>
            <a:endParaRPr lang="en-US" dirty="0">
              <a:solidFill>
                <a:schemeClr val="tx1"/>
              </a:solidFill>
            </a:endParaRPr>
          </a:p>
          <a:p>
            <a:r>
              <a:rPr lang="en-US" dirty="0" err="1">
                <a:solidFill>
                  <a:schemeClr val="tx1"/>
                </a:solidFill>
              </a:rPr>
              <a:t>རིག་པ་ཧཱུ</a:t>
            </a:r>
            <a:r>
              <a:rPr lang="en-US" dirty="0">
                <a:solidFill>
                  <a:schemeClr val="tx1"/>
                </a:solidFill>
              </a:rPr>
              <a:t>ྂ་</a:t>
            </a:r>
            <a:r>
              <a:rPr lang="en-US" dirty="0" err="1">
                <a:solidFill>
                  <a:schemeClr val="tx1"/>
                </a:solidFill>
              </a:rPr>
              <a:t>ལས་སྒྲོལ་མ་ཉིད་མ</a:t>
            </a:r>
            <a:r>
              <a:rPr lang="en-US" dirty="0">
                <a:solidFill>
                  <a:schemeClr val="tx1"/>
                </a:solidFill>
              </a:rPr>
              <a:t>། །</a:t>
            </a:r>
          </a:p>
          <a:p>
            <a:r>
              <a:rPr lang="en-US" dirty="0">
                <a:solidFill>
                  <a:schemeClr val="tx1"/>
                </a:solidFill>
              </a:rPr>
              <a:t>RIG PA HUM LÄ DRÖL MA NYI MA</a:t>
            </a:r>
          </a:p>
          <a:p>
            <a:r>
              <a:rPr lang="en-US" b="1" dirty="0">
                <a:solidFill>
                  <a:schemeClr val="tx1"/>
                </a:solidFill>
              </a:rPr>
              <a:t>Arrangement of the ten letters!</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44</a:t>
            </a:fld>
            <a:endParaRPr lang="en-GB"/>
          </a:p>
        </p:txBody>
      </p:sp>
    </p:spTree>
    <p:extLst>
      <p:ext uri="{BB962C8B-B14F-4D97-AF65-F5344CB8AC3E}">
        <p14:creationId xmlns:p14="http://schemas.microsoft.com/office/powerpoint/2010/main" val="1746392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ཕྱག་འཚལ་ཏུ་རེའི་ཞབས་ནི་བརྡབས་པས</a:t>
            </a:r>
            <a:r>
              <a:rPr lang="en-US" dirty="0">
                <a:solidFill>
                  <a:schemeClr val="tx1"/>
                </a:solidFill>
              </a:rPr>
              <a:t>། །</a:t>
            </a:r>
          </a:p>
          <a:p>
            <a:r>
              <a:rPr lang="en-US" dirty="0">
                <a:solidFill>
                  <a:schemeClr val="tx1"/>
                </a:solidFill>
              </a:rPr>
              <a:t>CHHAG TSHÄL TURE ZHAB NI DEB PÄ</a:t>
            </a:r>
          </a:p>
          <a:p>
            <a:r>
              <a:rPr lang="en-US" b="1" dirty="0">
                <a:solidFill>
                  <a:schemeClr val="tx1"/>
                </a:solidFill>
              </a:rPr>
              <a:t>Homage! TURE! With seed letter</a:t>
            </a:r>
            <a:endParaRPr lang="en-US" dirty="0">
              <a:solidFill>
                <a:schemeClr val="tx1"/>
              </a:solidFill>
            </a:endParaRPr>
          </a:p>
          <a:p>
            <a:r>
              <a:rPr lang="en-US" dirty="0" err="1">
                <a:solidFill>
                  <a:schemeClr val="tx1"/>
                </a:solidFill>
              </a:rPr>
              <a:t>ཧཱུ</a:t>
            </a:r>
            <a:r>
              <a:rPr lang="en-US" dirty="0">
                <a:solidFill>
                  <a:schemeClr val="tx1"/>
                </a:solidFill>
              </a:rPr>
              <a:t>ྂ་</a:t>
            </a:r>
            <a:r>
              <a:rPr lang="en-US" dirty="0" err="1">
                <a:solidFill>
                  <a:schemeClr val="tx1"/>
                </a:solidFill>
              </a:rPr>
              <a:t>གི་རྣམ་པའི་ས་བོན་ཉིད་མ</a:t>
            </a:r>
            <a:r>
              <a:rPr lang="en-US" dirty="0">
                <a:solidFill>
                  <a:schemeClr val="tx1"/>
                </a:solidFill>
              </a:rPr>
              <a:t>། །</a:t>
            </a:r>
          </a:p>
          <a:p>
            <a:r>
              <a:rPr lang="en-US" dirty="0">
                <a:solidFill>
                  <a:schemeClr val="tx1"/>
                </a:solidFill>
              </a:rPr>
              <a:t>HUM GI NAM PÄI SA BÖN NYI MA</a:t>
            </a:r>
          </a:p>
          <a:p>
            <a:r>
              <a:rPr lang="en-US" b="1" dirty="0">
                <a:solidFill>
                  <a:schemeClr val="tx1"/>
                </a:solidFill>
              </a:rPr>
              <a:t>Of the shape of syllable HUM!</a:t>
            </a:r>
            <a:endParaRPr lang="en-US" dirty="0">
              <a:solidFill>
                <a:schemeClr val="tx1"/>
              </a:solidFill>
            </a:endParaRPr>
          </a:p>
          <a:p>
            <a:r>
              <a:rPr lang="en-US" dirty="0" err="1">
                <a:solidFill>
                  <a:schemeClr val="tx1"/>
                </a:solidFill>
              </a:rPr>
              <a:t>རི་རབ་མནྡ་ར་དང་འབིགས་བྱེད</a:t>
            </a:r>
            <a:r>
              <a:rPr lang="en-US" dirty="0">
                <a:solidFill>
                  <a:schemeClr val="tx1"/>
                </a:solidFill>
              </a:rPr>
              <a:t>། །</a:t>
            </a:r>
          </a:p>
          <a:p>
            <a:r>
              <a:rPr lang="en-US" dirty="0">
                <a:solidFill>
                  <a:schemeClr val="tx1"/>
                </a:solidFill>
              </a:rPr>
              <a:t>RI RAB MANDHARA DANG BIG JE</a:t>
            </a:r>
          </a:p>
          <a:p>
            <a:r>
              <a:rPr lang="en-US" b="1" dirty="0">
                <a:solidFill>
                  <a:schemeClr val="tx1"/>
                </a:solidFill>
              </a:rPr>
              <a:t>By foot stamping shakes the three worlds,</a:t>
            </a:r>
            <a:endParaRPr lang="en-US" dirty="0">
              <a:solidFill>
                <a:schemeClr val="tx1"/>
              </a:solidFill>
            </a:endParaRPr>
          </a:p>
          <a:p>
            <a:r>
              <a:rPr lang="en-US" dirty="0" err="1">
                <a:solidFill>
                  <a:schemeClr val="tx1"/>
                </a:solidFill>
              </a:rPr>
              <a:t>འཇིག་རྟེན་གསུམ་རྣམས་གཡོ་བ་ཉིད་མ</a:t>
            </a:r>
            <a:r>
              <a:rPr lang="en-US" dirty="0">
                <a:solidFill>
                  <a:schemeClr val="tx1"/>
                </a:solidFill>
              </a:rPr>
              <a:t>། །</a:t>
            </a:r>
          </a:p>
          <a:p>
            <a:r>
              <a:rPr lang="en-US" dirty="0">
                <a:solidFill>
                  <a:schemeClr val="tx1"/>
                </a:solidFill>
              </a:rPr>
              <a:t>JIG TEN SUM NAM YO WA NYI MA</a:t>
            </a:r>
          </a:p>
          <a:p>
            <a:r>
              <a:rPr lang="en-US" b="1" dirty="0">
                <a:solidFill>
                  <a:schemeClr val="tx1"/>
                </a:solidFill>
              </a:rPr>
              <a:t>Meru, </a:t>
            </a:r>
            <a:r>
              <a:rPr lang="en-US" b="1" dirty="0" err="1">
                <a:solidFill>
                  <a:schemeClr val="tx1"/>
                </a:solidFill>
              </a:rPr>
              <a:t>Mandara</a:t>
            </a:r>
            <a:r>
              <a:rPr lang="en-US" b="1" dirty="0">
                <a:solidFill>
                  <a:schemeClr val="tx1"/>
                </a:solidFill>
              </a:rPr>
              <a:t>, and Vindhya!</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45</a:t>
            </a:fld>
            <a:endParaRPr lang="en-GB"/>
          </a:p>
        </p:txBody>
      </p:sp>
    </p:spTree>
    <p:extLst>
      <p:ext uri="{BB962C8B-B14F-4D97-AF65-F5344CB8AC3E}">
        <p14:creationId xmlns:p14="http://schemas.microsoft.com/office/powerpoint/2010/main" val="730179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ཕྱག་འཚལ་ལྷ་ཡི་མཚོ་ཡི་རྣམ་པའི</a:t>
            </a:r>
            <a:r>
              <a:rPr lang="en-US" dirty="0">
                <a:solidFill>
                  <a:schemeClr val="tx1"/>
                </a:solidFill>
              </a:rPr>
              <a:t>། །</a:t>
            </a:r>
          </a:p>
          <a:p>
            <a:r>
              <a:rPr lang="en-US" dirty="0">
                <a:solidFill>
                  <a:schemeClr val="tx1"/>
                </a:solidFill>
              </a:rPr>
              <a:t>CHHAG TSHÄL LHA YI TSHO YI NAM PÄI</a:t>
            </a:r>
          </a:p>
          <a:p>
            <a:r>
              <a:rPr lang="en-US" b="1" dirty="0">
                <a:solidFill>
                  <a:schemeClr val="tx1"/>
                </a:solidFill>
              </a:rPr>
              <a:t>Homage! Holding in her hand the</a:t>
            </a:r>
            <a:endParaRPr lang="en-US" dirty="0">
              <a:solidFill>
                <a:schemeClr val="tx1"/>
              </a:solidFill>
            </a:endParaRPr>
          </a:p>
          <a:p>
            <a:r>
              <a:rPr lang="en-US" dirty="0" err="1">
                <a:solidFill>
                  <a:schemeClr val="tx1"/>
                </a:solidFill>
              </a:rPr>
              <a:t>རི་དྭགས་རྟགས་ཅན་ཕྱག་ན་བསྣམས་མ</a:t>
            </a:r>
            <a:r>
              <a:rPr lang="en-US" dirty="0">
                <a:solidFill>
                  <a:schemeClr val="tx1"/>
                </a:solidFill>
              </a:rPr>
              <a:t>། །</a:t>
            </a:r>
          </a:p>
          <a:p>
            <a:r>
              <a:rPr lang="en-US" dirty="0">
                <a:solidFill>
                  <a:schemeClr val="tx1"/>
                </a:solidFill>
              </a:rPr>
              <a:t>RI DAG TAG CHÄN CHHAG NA NAM MA</a:t>
            </a:r>
          </a:p>
          <a:p>
            <a:r>
              <a:rPr lang="en-US" b="1" dirty="0">
                <a:solidFill>
                  <a:schemeClr val="tx1"/>
                </a:solidFill>
              </a:rPr>
              <a:t>Hare-marked moon of deva-lake form!</a:t>
            </a:r>
            <a:endParaRPr lang="en-US" dirty="0">
              <a:solidFill>
                <a:schemeClr val="tx1"/>
              </a:solidFill>
            </a:endParaRPr>
          </a:p>
          <a:p>
            <a:r>
              <a:rPr lang="en-US" dirty="0" err="1">
                <a:solidFill>
                  <a:schemeClr val="tx1"/>
                </a:solidFill>
              </a:rPr>
              <a:t>ཏཱ་ར་གཉིས་བརྗོད་ཕཊ་ཀྱི་ཡི་གེས</a:t>
            </a:r>
            <a:r>
              <a:rPr lang="en-US" dirty="0">
                <a:solidFill>
                  <a:schemeClr val="tx1"/>
                </a:solidFill>
              </a:rPr>
              <a:t>། །</a:t>
            </a:r>
          </a:p>
          <a:p>
            <a:r>
              <a:rPr lang="en-US" dirty="0">
                <a:solidFill>
                  <a:schemeClr val="tx1"/>
                </a:solidFill>
              </a:rPr>
              <a:t>TARA NYI JÖ PHAT KYI YI GE</a:t>
            </a:r>
          </a:p>
          <a:p>
            <a:r>
              <a:rPr lang="en-US" b="1" dirty="0">
                <a:solidFill>
                  <a:schemeClr val="tx1"/>
                </a:solidFill>
              </a:rPr>
              <a:t>With twice spoken TARA and PHAT,</a:t>
            </a:r>
            <a:endParaRPr lang="en-US" dirty="0">
              <a:solidFill>
                <a:schemeClr val="tx1"/>
              </a:solidFill>
            </a:endParaRPr>
          </a:p>
          <a:p>
            <a:r>
              <a:rPr lang="en-US" dirty="0" err="1">
                <a:solidFill>
                  <a:schemeClr val="tx1"/>
                </a:solidFill>
              </a:rPr>
              <a:t>དུག་རྣམས་མ་ལུས་པར་ནི་སེལ་མ</a:t>
            </a:r>
            <a:r>
              <a:rPr lang="en-US" dirty="0">
                <a:solidFill>
                  <a:schemeClr val="tx1"/>
                </a:solidFill>
              </a:rPr>
              <a:t>། །</a:t>
            </a:r>
          </a:p>
          <a:p>
            <a:r>
              <a:rPr lang="en-US" dirty="0">
                <a:solidFill>
                  <a:schemeClr val="tx1"/>
                </a:solidFill>
              </a:rPr>
              <a:t>DUG NAM MA LÜ PA NI SEL MA</a:t>
            </a:r>
          </a:p>
          <a:p>
            <a:r>
              <a:rPr lang="en-US" b="1" dirty="0">
                <a:solidFill>
                  <a:schemeClr val="tx1"/>
                </a:solidFill>
              </a:rPr>
              <a:t>Totally dispelling poison!</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46</a:t>
            </a:fld>
            <a:endParaRPr lang="en-GB"/>
          </a:p>
        </p:txBody>
      </p:sp>
    </p:spTree>
    <p:extLst>
      <p:ext uri="{BB962C8B-B14F-4D97-AF65-F5344CB8AC3E}">
        <p14:creationId xmlns:p14="http://schemas.microsoft.com/office/powerpoint/2010/main" val="1505888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ཕྱག་འཚལ་ལྷ་ཡི་ཚོགས་རྣམས་རྒྱལ་པོ</a:t>
            </a:r>
            <a:r>
              <a:rPr lang="en-US" dirty="0">
                <a:solidFill>
                  <a:schemeClr val="tx1"/>
                </a:solidFill>
              </a:rPr>
              <a:t>། །</a:t>
            </a:r>
          </a:p>
          <a:p>
            <a:r>
              <a:rPr lang="en-US" dirty="0">
                <a:solidFill>
                  <a:schemeClr val="tx1"/>
                </a:solidFill>
              </a:rPr>
              <a:t>CHHAG TSHÄL LHA YI TSHOG NAM GYÄL PO</a:t>
            </a:r>
          </a:p>
          <a:p>
            <a:r>
              <a:rPr lang="en-US" b="1" dirty="0">
                <a:solidFill>
                  <a:schemeClr val="tx1"/>
                </a:solidFill>
              </a:rPr>
              <a:t>Homage! She whom gods and their kings,</a:t>
            </a:r>
            <a:endParaRPr lang="en-US" dirty="0">
              <a:solidFill>
                <a:schemeClr val="tx1"/>
              </a:solidFill>
            </a:endParaRPr>
          </a:p>
          <a:p>
            <a:r>
              <a:rPr lang="en-US" dirty="0" err="1">
                <a:solidFill>
                  <a:schemeClr val="tx1"/>
                </a:solidFill>
              </a:rPr>
              <a:t>ལྷ་དང་མིའམ་ཅི་ཡིས་བསྟེན་མ</a:t>
            </a:r>
            <a:r>
              <a:rPr lang="en-US" dirty="0">
                <a:solidFill>
                  <a:schemeClr val="tx1"/>
                </a:solidFill>
              </a:rPr>
              <a:t>། །</a:t>
            </a:r>
          </a:p>
          <a:p>
            <a:r>
              <a:rPr lang="en-US" dirty="0">
                <a:solidFill>
                  <a:schemeClr val="tx1"/>
                </a:solidFill>
              </a:rPr>
              <a:t>LHA DANG MI AM CHI YI TEN MA</a:t>
            </a:r>
          </a:p>
          <a:p>
            <a:r>
              <a:rPr lang="en-US" b="1" dirty="0">
                <a:solidFill>
                  <a:schemeClr val="tx1"/>
                </a:solidFill>
              </a:rPr>
              <a:t>And the kinnaras do </a:t>
            </a:r>
            <a:r>
              <a:rPr lang="en-US" b="1" dirty="0" err="1" smtClean="0">
                <a:solidFill>
                  <a:schemeClr val="tx1"/>
                </a:solidFill>
              </a:rPr>
              <a:t>honour</a:t>
            </a:r>
            <a:r>
              <a:rPr lang="en-US" b="1" dirty="0">
                <a:solidFill>
                  <a:schemeClr val="tx1"/>
                </a:solidFill>
              </a:rPr>
              <a:t>!</a:t>
            </a:r>
            <a:endParaRPr lang="en-US" dirty="0">
              <a:solidFill>
                <a:schemeClr val="tx1"/>
              </a:solidFill>
            </a:endParaRPr>
          </a:p>
          <a:p>
            <a:r>
              <a:rPr lang="en-US" dirty="0" err="1">
                <a:solidFill>
                  <a:schemeClr val="tx1"/>
                </a:solidFill>
              </a:rPr>
              <a:t>ཀུན་ནས་གོ་ཆ་དགའ་བ་བརྗིད་ཀྱིས</a:t>
            </a:r>
            <a:r>
              <a:rPr lang="en-US" dirty="0">
                <a:solidFill>
                  <a:schemeClr val="tx1"/>
                </a:solidFill>
              </a:rPr>
              <a:t>། །</a:t>
            </a:r>
          </a:p>
          <a:p>
            <a:r>
              <a:rPr lang="en-US" dirty="0">
                <a:solidFill>
                  <a:schemeClr val="tx1"/>
                </a:solidFill>
              </a:rPr>
              <a:t>KÜN NÄ GO CHHA GA WÄI JI GYI</a:t>
            </a:r>
          </a:p>
          <a:p>
            <a:r>
              <a:rPr lang="en-US" b="1" dirty="0" err="1" smtClean="0">
                <a:solidFill>
                  <a:schemeClr val="tx1"/>
                </a:solidFill>
              </a:rPr>
              <a:t>Armoured</a:t>
            </a:r>
            <a:r>
              <a:rPr lang="en-US" b="1" dirty="0" smtClean="0">
                <a:solidFill>
                  <a:schemeClr val="tx1"/>
                </a:solidFill>
              </a:rPr>
              <a:t> </a:t>
            </a:r>
            <a:r>
              <a:rPr lang="en-US" b="1" dirty="0">
                <a:solidFill>
                  <a:schemeClr val="tx1"/>
                </a:solidFill>
              </a:rPr>
              <a:t>in all joyful </a:t>
            </a:r>
            <a:r>
              <a:rPr lang="en-US" b="1" dirty="0" err="1" smtClean="0">
                <a:solidFill>
                  <a:schemeClr val="tx1"/>
                </a:solidFill>
              </a:rPr>
              <a:t>splendour</a:t>
            </a:r>
            <a:r>
              <a:rPr lang="en-US" b="1" dirty="0">
                <a:solidFill>
                  <a:schemeClr val="tx1"/>
                </a:solidFill>
              </a:rPr>
              <a:t>,</a:t>
            </a:r>
            <a:endParaRPr lang="en-US" dirty="0">
              <a:solidFill>
                <a:schemeClr val="tx1"/>
              </a:solidFill>
            </a:endParaRPr>
          </a:p>
          <a:p>
            <a:r>
              <a:rPr lang="en-US" dirty="0" err="1">
                <a:solidFill>
                  <a:schemeClr val="tx1"/>
                </a:solidFill>
              </a:rPr>
              <a:t>རྩོད་དང་རྨི་ལམ་ངན་པ་སེལ་མ</a:t>
            </a:r>
            <a:r>
              <a:rPr lang="en-US" dirty="0">
                <a:solidFill>
                  <a:schemeClr val="tx1"/>
                </a:solidFill>
              </a:rPr>
              <a:t>། །</a:t>
            </a:r>
          </a:p>
          <a:p>
            <a:r>
              <a:rPr lang="en-US" dirty="0">
                <a:solidFill>
                  <a:schemeClr val="tx1"/>
                </a:solidFill>
              </a:rPr>
              <a:t>TSÖ DANG MI LAM NGÄN PA SEL MA</a:t>
            </a:r>
          </a:p>
          <a:p>
            <a:r>
              <a:rPr lang="en-US" b="1" dirty="0">
                <a:solidFill>
                  <a:schemeClr val="tx1"/>
                </a:solidFill>
              </a:rPr>
              <a:t>She dispels bad dreams and conflicts!</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47</a:t>
            </a:fld>
            <a:endParaRPr lang="en-GB"/>
          </a:p>
        </p:txBody>
      </p:sp>
    </p:spTree>
    <p:extLst>
      <p:ext uri="{BB962C8B-B14F-4D97-AF65-F5344CB8AC3E}">
        <p14:creationId xmlns:p14="http://schemas.microsoft.com/office/powerpoint/2010/main" val="2552653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ཕྱག་འཚལ་ཉི་མ་ཟླ་བ་རྒྱས་པའི</a:t>
            </a:r>
            <a:r>
              <a:rPr lang="en-US" dirty="0">
                <a:solidFill>
                  <a:schemeClr val="tx1"/>
                </a:solidFill>
              </a:rPr>
              <a:t>། །</a:t>
            </a:r>
          </a:p>
          <a:p>
            <a:r>
              <a:rPr lang="en-US" dirty="0">
                <a:solidFill>
                  <a:schemeClr val="tx1"/>
                </a:solidFill>
              </a:rPr>
              <a:t>CHHAG TSHÄL NYI MA DA WA GYÄ PÄI</a:t>
            </a:r>
          </a:p>
          <a:p>
            <a:r>
              <a:rPr lang="en-US" b="1" dirty="0">
                <a:solidFill>
                  <a:schemeClr val="tx1"/>
                </a:solidFill>
              </a:rPr>
              <a:t>Homage! She whose two eyes bright with</a:t>
            </a:r>
            <a:endParaRPr lang="en-US" dirty="0">
              <a:solidFill>
                <a:schemeClr val="tx1"/>
              </a:solidFill>
            </a:endParaRPr>
          </a:p>
          <a:p>
            <a:r>
              <a:rPr lang="en-US" dirty="0" err="1">
                <a:solidFill>
                  <a:schemeClr val="tx1"/>
                </a:solidFill>
              </a:rPr>
              <a:t>སྤྱན་གཉིས་པོ་ལ་འོད་རབ་གསལ་མ</a:t>
            </a:r>
            <a:r>
              <a:rPr lang="en-US" dirty="0">
                <a:solidFill>
                  <a:schemeClr val="tx1"/>
                </a:solidFill>
              </a:rPr>
              <a:t>། །</a:t>
            </a:r>
          </a:p>
          <a:p>
            <a:r>
              <a:rPr lang="en-US" dirty="0">
                <a:solidFill>
                  <a:schemeClr val="tx1"/>
                </a:solidFill>
              </a:rPr>
              <a:t>CHÄN NYI PO LA </a:t>
            </a:r>
            <a:r>
              <a:rPr lang="en-US" dirty="0" err="1">
                <a:solidFill>
                  <a:schemeClr val="tx1"/>
                </a:solidFill>
              </a:rPr>
              <a:t>Ö</a:t>
            </a:r>
            <a:r>
              <a:rPr lang="en-US" dirty="0">
                <a:solidFill>
                  <a:schemeClr val="tx1"/>
                </a:solidFill>
              </a:rPr>
              <a:t> RAB SÄL MA</a:t>
            </a:r>
          </a:p>
          <a:p>
            <a:r>
              <a:rPr lang="en-US" b="1" dirty="0">
                <a:solidFill>
                  <a:schemeClr val="tx1"/>
                </a:solidFill>
              </a:rPr>
              <a:t>Radiance of sun and full moon!</a:t>
            </a:r>
            <a:endParaRPr lang="en-US" dirty="0">
              <a:solidFill>
                <a:schemeClr val="tx1"/>
              </a:solidFill>
            </a:endParaRPr>
          </a:p>
          <a:p>
            <a:r>
              <a:rPr lang="en-US" dirty="0" err="1">
                <a:solidFill>
                  <a:schemeClr val="tx1"/>
                </a:solidFill>
              </a:rPr>
              <a:t>ཧ་ར་གཉིས་བརྗོད་ཏུཏྟཱ་ར་ཡིས</a:t>
            </a:r>
            <a:r>
              <a:rPr lang="en-US" dirty="0">
                <a:solidFill>
                  <a:schemeClr val="tx1"/>
                </a:solidFill>
              </a:rPr>
              <a:t>། །</a:t>
            </a:r>
          </a:p>
          <a:p>
            <a:r>
              <a:rPr lang="en-US" dirty="0">
                <a:solidFill>
                  <a:schemeClr val="tx1"/>
                </a:solidFill>
              </a:rPr>
              <a:t>HARA NYI JÖ TUTTARA YI</a:t>
            </a:r>
          </a:p>
          <a:p>
            <a:r>
              <a:rPr lang="en-US" b="1" dirty="0">
                <a:solidFill>
                  <a:schemeClr val="tx1"/>
                </a:solidFill>
              </a:rPr>
              <a:t>With twice HARA and TUTTARE</a:t>
            </a:r>
            <a:endParaRPr lang="en-US" dirty="0">
              <a:solidFill>
                <a:schemeClr val="tx1"/>
              </a:solidFill>
            </a:endParaRPr>
          </a:p>
          <a:p>
            <a:r>
              <a:rPr lang="en-US" dirty="0" err="1">
                <a:solidFill>
                  <a:schemeClr val="tx1"/>
                </a:solidFill>
              </a:rPr>
              <a:t>ཤིན་ཏུ་དྲག་པོའི་རིམས་ནད་སེལ་མ</a:t>
            </a:r>
            <a:r>
              <a:rPr lang="en-US" dirty="0">
                <a:solidFill>
                  <a:schemeClr val="tx1"/>
                </a:solidFill>
              </a:rPr>
              <a:t>། །</a:t>
            </a:r>
          </a:p>
          <a:p>
            <a:r>
              <a:rPr lang="en-US" dirty="0">
                <a:solidFill>
                  <a:schemeClr val="tx1"/>
                </a:solidFill>
              </a:rPr>
              <a:t>SHIN TU DRAG PÖI RIM NÄ SEL MA</a:t>
            </a:r>
          </a:p>
          <a:p>
            <a:r>
              <a:rPr lang="en-US" b="1" dirty="0">
                <a:solidFill>
                  <a:schemeClr val="tx1"/>
                </a:solidFill>
              </a:rPr>
              <a:t>She dispels severe contagion!</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48</a:t>
            </a:fld>
            <a:endParaRPr lang="en-GB"/>
          </a:p>
        </p:txBody>
      </p:sp>
    </p:spTree>
    <p:extLst>
      <p:ext uri="{BB962C8B-B14F-4D97-AF65-F5344CB8AC3E}">
        <p14:creationId xmlns:p14="http://schemas.microsoft.com/office/powerpoint/2010/main" val="1028942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ཕྱག་འཚལ་དེ་ཉིད་གསུམ་རྣམས་བཀོད་པས</a:t>
            </a:r>
            <a:r>
              <a:rPr lang="en-US" dirty="0">
                <a:solidFill>
                  <a:schemeClr val="tx1"/>
                </a:solidFill>
              </a:rPr>
              <a:t>། །</a:t>
            </a:r>
          </a:p>
          <a:p>
            <a:r>
              <a:rPr lang="en-US" dirty="0">
                <a:solidFill>
                  <a:schemeClr val="tx1"/>
                </a:solidFill>
              </a:rPr>
              <a:t>CHHAG TSHÄL DE NYI SUM NAM KÖ PÄ</a:t>
            </a:r>
          </a:p>
          <a:p>
            <a:r>
              <a:rPr lang="en-US" b="1" dirty="0">
                <a:solidFill>
                  <a:schemeClr val="tx1"/>
                </a:solidFill>
              </a:rPr>
              <a:t>Homage! Full of liberating</a:t>
            </a:r>
            <a:endParaRPr lang="en-US" dirty="0">
              <a:solidFill>
                <a:schemeClr val="tx1"/>
              </a:solidFill>
            </a:endParaRPr>
          </a:p>
          <a:p>
            <a:r>
              <a:rPr lang="en-US" dirty="0" err="1">
                <a:solidFill>
                  <a:schemeClr val="tx1"/>
                </a:solidFill>
              </a:rPr>
              <a:t>ཞི་བའི་མཐུ་དང་ཡང་དག་ལྡན་མ</a:t>
            </a:r>
            <a:r>
              <a:rPr lang="en-US" dirty="0">
                <a:solidFill>
                  <a:schemeClr val="tx1"/>
                </a:solidFill>
              </a:rPr>
              <a:t>། །</a:t>
            </a:r>
          </a:p>
          <a:p>
            <a:r>
              <a:rPr lang="en-US" dirty="0">
                <a:solidFill>
                  <a:schemeClr val="tx1"/>
                </a:solidFill>
              </a:rPr>
              <a:t>ZHI WÄI THÜ DANG YANG DAG DÄN MA</a:t>
            </a:r>
          </a:p>
          <a:p>
            <a:r>
              <a:rPr lang="en-US" b="1" dirty="0" err="1">
                <a:solidFill>
                  <a:schemeClr val="tx1"/>
                </a:solidFill>
              </a:rPr>
              <a:t>Pow’r</a:t>
            </a:r>
            <a:r>
              <a:rPr lang="en-US" b="1" dirty="0">
                <a:solidFill>
                  <a:schemeClr val="tx1"/>
                </a:solidFill>
              </a:rPr>
              <a:t> by the set of three natures!</a:t>
            </a:r>
            <a:endParaRPr lang="en-US" dirty="0">
              <a:solidFill>
                <a:schemeClr val="tx1"/>
              </a:solidFill>
            </a:endParaRPr>
          </a:p>
          <a:p>
            <a:r>
              <a:rPr lang="en-US" dirty="0" err="1">
                <a:solidFill>
                  <a:schemeClr val="tx1"/>
                </a:solidFill>
              </a:rPr>
              <a:t>གདོན་དང་རོ་ལངས་གནོད་སྦྱིན་ཚོགས་རྣམས</a:t>
            </a:r>
            <a:r>
              <a:rPr lang="en-US" dirty="0">
                <a:solidFill>
                  <a:schemeClr val="tx1"/>
                </a:solidFill>
              </a:rPr>
              <a:t>། །</a:t>
            </a:r>
          </a:p>
          <a:p>
            <a:r>
              <a:rPr lang="en-US" dirty="0">
                <a:solidFill>
                  <a:schemeClr val="tx1"/>
                </a:solidFill>
              </a:rPr>
              <a:t>DÖN DANG RO LANG NÖ JIN TSHOG NAM</a:t>
            </a:r>
          </a:p>
          <a:p>
            <a:r>
              <a:rPr lang="en-US" b="1" dirty="0">
                <a:solidFill>
                  <a:schemeClr val="tx1"/>
                </a:solidFill>
              </a:rPr>
              <a:t>Destroys hosts of spirits, </a:t>
            </a:r>
            <a:r>
              <a:rPr lang="en-US" b="1" dirty="0" err="1">
                <a:solidFill>
                  <a:schemeClr val="tx1"/>
                </a:solidFill>
              </a:rPr>
              <a:t>yakshas</a:t>
            </a:r>
            <a:r>
              <a:rPr lang="en-US" b="1" dirty="0">
                <a:solidFill>
                  <a:schemeClr val="tx1"/>
                </a:solidFill>
              </a:rPr>
              <a:t>,</a:t>
            </a:r>
            <a:endParaRPr lang="en-US" dirty="0">
              <a:solidFill>
                <a:schemeClr val="tx1"/>
              </a:solidFill>
            </a:endParaRPr>
          </a:p>
          <a:p>
            <a:r>
              <a:rPr lang="en-US" dirty="0" err="1">
                <a:solidFill>
                  <a:schemeClr val="tx1"/>
                </a:solidFill>
              </a:rPr>
              <a:t>འཇོམས་པ་ཏུ་རེ་རབ་མཆོག་ཉིད་མ</a:t>
            </a:r>
            <a:r>
              <a:rPr lang="en-US" dirty="0">
                <a:solidFill>
                  <a:schemeClr val="tx1"/>
                </a:solidFill>
              </a:rPr>
              <a:t>། །</a:t>
            </a:r>
          </a:p>
          <a:p>
            <a:r>
              <a:rPr lang="en-US" dirty="0">
                <a:solidFill>
                  <a:schemeClr val="tx1"/>
                </a:solidFill>
              </a:rPr>
              <a:t>JOM PA TURE RAB CHHOG NYI MA</a:t>
            </a:r>
          </a:p>
          <a:p>
            <a:r>
              <a:rPr lang="en-US" b="1" dirty="0">
                <a:solidFill>
                  <a:schemeClr val="tx1"/>
                </a:solidFill>
              </a:rPr>
              <a:t>And raised corpses! Supreme! TURE!</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49</a:t>
            </a:fld>
            <a:endParaRPr lang="en-GB"/>
          </a:p>
        </p:txBody>
      </p:sp>
    </p:spTree>
    <p:extLst>
      <p:ext uri="{BB962C8B-B14F-4D97-AF65-F5344CB8AC3E}">
        <p14:creationId xmlns:p14="http://schemas.microsoft.com/office/powerpoint/2010/main" val="3183362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7772400" cy="990596"/>
          </a:xfrm>
        </p:spPr>
        <p:txBody>
          <a:bodyPr>
            <a:normAutofit/>
          </a:bodyPr>
          <a:lstStyle/>
          <a:p>
            <a:r>
              <a:rPr lang="en-US" sz="3000" b="1" dirty="0"/>
              <a:t>Praises to the 21 </a:t>
            </a:r>
            <a:r>
              <a:rPr lang="en-US" sz="3000" b="1" dirty="0" err="1"/>
              <a:t>Taras</a:t>
            </a:r>
            <a:endParaRPr lang="en-US" sz="3000" b="1" dirty="0"/>
          </a:p>
        </p:txBody>
      </p:sp>
      <p:sp>
        <p:nvSpPr>
          <p:cNvPr id="3" name="Subtitle 2"/>
          <p:cNvSpPr>
            <a:spLocks noGrp="1"/>
          </p:cNvSpPr>
          <p:nvPr>
            <p:ph type="subTitle" idx="1"/>
          </p:nvPr>
        </p:nvSpPr>
        <p:spPr>
          <a:xfrm>
            <a:off x="2667000" y="1828807"/>
            <a:ext cx="7010400" cy="3962392"/>
          </a:xfrm>
        </p:spPr>
        <p:txBody>
          <a:bodyPr>
            <a:normAutofit/>
          </a:bodyPr>
          <a:lstStyle/>
          <a:p>
            <a:r>
              <a:rPr lang="en-US" sz="3400" dirty="0" err="1"/>
              <a:t>ཨོཾ་རྗེ་བཙུན་མ་འཕགས་མ་སྒྲོལ་མ་ལ་ཕྱག་འཚལ་ལོ</a:t>
            </a:r>
            <a:r>
              <a:rPr lang="en-US" sz="3400" dirty="0"/>
              <a:t>། །</a:t>
            </a:r>
          </a:p>
          <a:p>
            <a:r>
              <a:rPr lang="en-US" dirty="0">
                <a:solidFill>
                  <a:schemeClr val="tx1"/>
                </a:solidFill>
              </a:rPr>
              <a:t>OM JE TSÜN MA PHAG MA DRÖL MA LA CHHAG TSHÄL LO</a:t>
            </a:r>
          </a:p>
          <a:p>
            <a:r>
              <a:rPr lang="en-US" b="1" dirty="0">
                <a:solidFill>
                  <a:schemeClr val="tx1"/>
                </a:solidFill>
              </a:rPr>
              <a:t>OM I prostrate to the noble transcendent liberator.</a:t>
            </a:r>
          </a:p>
          <a:p>
            <a:pPr algn="l"/>
            <a:endParaRPr lang="en-US" sz="1600" dirty="0"/>
          </a:p>
          <a:p>
            <a:pPr algn="l"/>
            <a:endParaRPr lang="en-US" sz="1600" dirty="0"/>
          </a:p>
          <a:p>
            <a:pPr algn="l"/>
            <a:endParaRPr lang="en-US" sz="1600" dirty="0"/>
          </a:p>
        </p:txBody>
      </p:sp>
      <p:cxnSp>
        <p:nvCxnSpPr>
          <p:cNvPr id="5" name="Straight Connector 4"/>
          <p:cNvCxnSpPr/>
          <p:nvPr/>
        </p:nvCxnSpPr>
        <p:spPr>
          <a:xfrm>
            <a:off x="2514600" y="1523996"/>
            <a:ext cx="7010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5C6B8A3-853B-4853-B188-B01C9D0372C6}" type="slidenum">
              <a:rPr lang="en-GB" smtClean="0"/>
              <a:t>5</a:t>
            </a:fld>
            <a:endParaRPr lang="en-GB"/>
          </a:p>
        </p:txBody>
      </p:sp>
    </p:spTree>
    <p:extLst>
      <p:ext uri="{BB962C8B-B14F-4D97-AF65-F5344CB8AC3E}">
        <p14:creationId xmlns:p14="http://schemas.microsoft.com/office/powerpoint/2010/main" val="42553728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a:bodyPr>
          <a:lstStyle/>
          <a:p>
            <a:r>
              <a:rPr lang="en-US" dirty="0" err="1">
                <a:solidFill>
                  <a:schemeClr val="tx1"/>
                </a:solidFill>
              </a:rPr>
              <a:t>རྩ་བའི་སྔགས་ཀྱི་བསྟོད་པ་འདི་དང</a:t>
            </a:r>
            <a:r>
              <a:rPr lang="en-US" dirty="0">
                <a:solidFill>
                  <a:schemeClr val="tx1"/>
                </a:solidFill>
              </a:rPr>
              <a:t>་། །</a:t>
            </a:r>
          </a:p>
          <a:p>
            <a:r>
              <a:rPr lang="en-US" dirty="0">
                <a:solidFill>
                  <a:schemeClr val="tx1"/>
                </a:solidFill>
              </a:rPr>
              <a:t>TSA WÄI NGAG KYI TÖ PA DI DANG</a:t>
            </a:r>
          </a:p>
          <a:p>
            <a:r>
              <a:rPr lang="en-US" b="1" dirty="0">
                <a:solidFill>
                  <a:schemeClr val="tx1"/>
                </a:solidFill>
              </a:rPr>
              <a:t>These praises with the root mantras</a:t>
            </a:r>
            <a:endParaRPr lang="en-US" dirty="0">
              <a:solidFill>
                <a:schemeClr val="tx1"/>
              </a:solidFill>
            </a:endParaRPr>
          </a:p>
          <a:p>
            <a:r>
              <a:rPr lang="en-US" dirty="0" err="1">
                <a:solidFill>
                  <a:schemeClr val="tx1"/>
                </a:solidFill>
              </a:rPr>
              <a:t>ཕྱག་འཚལ་བ་ནི་ཉི་ཤུ་རྩ་གཅིག</a:t>
            </a:r>
            <a:r>
              <a:rPr lang="en-US" dirty="0">
                <a:solidFill>
                  <a:schemeClr val="tx1"/>
                </a:solidFill>
              </a:rPr>
              <a:t> །</a:t>
            </a:r>
          </a:p>
          <a:p>
            <a:r>
              <a:rPr lang="en-US" dirty="0">
                <a:solidFill>
                  <a:schemeClr val="tx1"/>
                </a:solidFill>
              </a:rPr>
              <a:t>CHHAG TSHÄL WA NI NYI SHU TSA CHIG</a:t>
            </a:r>
          </a:p>
          <a:p>
            <a:r>
              <a:rPr lang="en-US" b="1" dirty="0">
                <a:solidFill>
                  <a:schemeClr val="tx1"/>
                </a:solidFill>
              </a:rPr>
              <a:t>And prostrations thus are twenty-one!</a:t>
            </a:r>
            <a:endParaRPr lang="en-US" dirty="0">
              <a:solidFill>
                <a:schemeClr val="tx1"/>
              </a:solidFill>
            </a:endParaRPr>
          </a:p>
          <a:p>
            <a:pPr algn="l"/>
            <a:endParaRPr lang="en-US" sz="5200" dirty="0">
              <a:solidFill>
                <a:schemeClr val="tx1">
                  <a:lumMod val="95000"/>
                  <a:lumOff val="5000"/>
                </a:schemeClr>
              </a:solidFill>
            </a:endParaRPr>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50</a:t>
            </a:fld>
            <a:endParaRPr lang="en-GB"/>
          </a:p>
        </p:txBody>
      </p:sp>
    </p:spTree>
    <p:extLst>
      <p:ext uri="{BB962C8B-B14F-4D97-AF65-F5344CB8AC3E}">
        <p14:creationId xmlns:p14="http://schemas.microsoft.com/office/powerpoint/2010/main" val="33149186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7772400" cy="990596"/>
          </a:xfrm>
        </p:spPr>
        <p:txBody>
          <a:bodyPr>
            <a:normAutofit/>
          </a:bodyPr>
          <a:lstStyle/>
          <a:p>
            <a:r>
              <a:rPr lang="en-US" sz="3000" b="1" dirty="0"/>
              <a:t>Praises to the 21 </a:t>
            </a:r>
            <a:r>
              <a:rPr lang="en-US" sz="3000" b="1" dirty="0" err="1"/>
              <a:t>Taras</a:t>
            </a:r>
            <a:endParaRPr lang="en-US" sz="3000" b="1" dirty="0"/>
          </a:p>
        </p:txBody>
      </p:sp>
      <p:sp>
        <p:nvSpPr>
          <p:cNvPr id="3" name="Subtitle 2"/>
          <p:cNvSpPr>
            <a:spLocks noGrp="1"/>
          </p:cNvSpPr>
          <p:nvPr>
            <p:ph type="subTitle" idx="1"/>
          </p:nvPr>
        </p:nvSpPr>
        <p:spPr>
          <a:xfrm>
            <a:off x="2667000" y="1828807"/>
            <a:ext cx="7010400" cy="3962392"/>
          </a:xfrm>
        </p:spPr>
        <p:txBody>
          <a:bodyPr>
            <a:normAutofit/>
          </a:bodyPr>
          <a:lstStyle/>
          <a:p>
            <a:r>
              <a:rPr lang="en-US" sz="3400" dirty="0" err="1"/>
              <a:t>ཨོཾ་རྗེ་བཙུན་མ་འཕགས་མ་སྒྲོལ་མ་ལ་ཕྱག་འཚལ་ལོ</a:t>
            </a:r>
            <a:r>
              <a:rPr lang="en-US" sz="3400" dirty="0"/>
              <a:t>། །</a:t>
            </a:r>
          </a:p>
          <a:p>
            <a:r>
              <a:rPr lang="en-US" dirty="0">
                <a:solidFill>
                  <a:schemeClr val="tx1"/>
                </a:solidFill>
              </a:rPr>
              <a:t>OM JE TSÜN MA PHAG MA DRÖL MA LA CHHAG TSHÄL LO</a:t>
            </a:r>
          </a:p>
          <a:p>
            <a:r>
              <a:rPr lang="en-US" b="1" dirty="0">
                <a:solidFill>
                  <a:schemeClr val="tx1"/>
                </a:solidFill>
              </a:rPr>
              <a:t>OM I prostrate to the noble transcendent liberator.</a:t>
            </a:r>
          </a:p>
          <a:p>
            <a:pPr algn="l"/>
            <a:endParaRPr lang="en-US" sz="1600" dirty="0"/>
          </a:p>
          <a:p>
            <a:pPr algn="l"/>
            <a:endParaRPr lang="en-US" sz="1600" dirty="0"/>
          </a:p>
          <a:p>
            <a:pPr algn="l"/>
            <a:endParaRPr lang="en-US" sz="1600" dirty="0"/>
          </a:p>
        </p:txBody>
      </p:sp>
      <p:cxnSp>
        <p:nvCxnSpPr>
          <p:cNvPr id="5" name="Straight Connector 4"/>
          <p:cNvCxnSpPr/>
          <p:nvPr/>
        </p:nvCxnSpPr>
        <p:spPr>
          <a:xfrm>
            <a:off x="2514600" y="1523996"/>
            <a:ext cx="7010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5C6B8A3-853B-4853-B188-B01C9D0372C6}" type="slidenum">
              <a:rPr lang="en-GB" smtClean="0"/>
              <a:t>51</a:t>
            </a:fld>
            <a:endParaRPr lang="en-GB"/>
          </a:p>
        </p:txBody>
      </p:sp>
    </p:spTree>
    <p:extLst>
      <p:ext uri="{BB962C8B-B14F-4D97-AF65-F5344CB8AC3E}">
        <p14:creationId xmlns:p14="http://schemas.microsoft.com/office/powerpoint/2010/main" val="10485563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fontScale="92500" lnSpcReduction="10000"/>
          </a:bodyPr>
          <a:lstStyle/>
          <a:p>
            <a:r>
              <a:rPr lang="en-US" sz="3500" dirty="0" err="1"/>
              <a:t>ཕྱག་འཚལ་སྒྲོལ་མ་མྱུར་མ་དཔའ་མོ</a:t>
            </a:r>
            <a:r>
              <a:rPr lang="en-US" sz="3500" dirty="0"/>
              <a:t>། །</a:t>
            </a:r>
          </a:p>
          <a:p>
            <a:r>
              <a:rPr lang="en-US" dirty="0">
                <a:solidFill>
                  <a:schemeClr val="tx1"/>
                </a:solidFill>
              </a:rPr>
              <a:t>CHHAG TSHÄL DRÖL MA NYUR MA PA MO</a:t>
            </a:r>
          </a:p>
          <a:p>
            <a:r>
              <a:rPr lang="en-US" b="1" dirty="0">
                <a:solidFill>
                  <a:schemeClr val="tx1"/>
                </a:solidFill>
              </a:rPr>
              <a:t>Homage! Tara, swift , heroic!</a:t>
            </a:r>
          </a:p>
          <a:p>
            <a:r>
              <a:rPr lang="en-US" sz="3500" dirty="0" err="1"/>
              <a:t>སྤྱན་ནི་སྐད་ཅིག་གློག་དང་འདྲ་མ</a:t>
            </a:r>
            <a:r>
              <a:rPr lang="en-US" sz="3500" dirty="0"/>
              <a:t>། །</a:t>
            </a:r>
          </a:p>
          <a:p>
            <a:r>
              <a:rPr lang="en-US" dirty="0">
                <a:solidFill>
                  <a:schemeClr val="tx1"/>
                </a:solidFill>
              </a:rPr>
              <a:t>CHÄN NI KÄ CHIG LOG DANG DRA MA</a:t>
            </a:r>
          </a:p>
          <a:p>
            <a:r>
              <a:rPr lang="en-US" b="1" dirty="0">
                <a:solidFill>
                  <a:schemeClr val="tx1"/>
                </a:solidFill>
              </a:rPr>
              <a:t>Eyes like lightning instantaneous!</a:t>
            </a:r>
          </a:p>
          <a:p>
            <a:r>
              <a:rPr lang="en-US" sz="3500" dirty="0" err="1"/>
              <a:t>འཇིག་རྟེན་གསུམ་མགོན་ཆུ་སྐྱེས་ཞལ་གྱི</a:t>
            </a:r>
            <a:r>
              <a:rPr lang="en-US" sz="3500" dirty="0"/>
              <a:t>། །</a:t>
            </a:r>
          </a:p>
          <a:p>
            <a:r>
              <a:rPr lang="en-US" dirty="0">
                <a:solidFill>
                  <a:schemeClr val="tx1"/>
                </a:solidFill>
              </a:rPr>
              <a:t>JIG TEN SUM GÖN CHHU KYE ZHÄL GYI</a:t>
            </a:r>
          </a:p>
          <a:p>
            <a:r>
              <a:rPr lang="en-US" b="1" dirty="0">
                <a:solidFill>
                  <a:schemeClr val="tx1"/>
                </a:solidFill>
              </a:rPr>
              <a:t>Sprung from </a:t>
            </a:r>
            <a:r>
              <a:rPr lang="en-US" b="1" dirty="0" err="1">
                <a:solidFill>
                  <a:schemeClr val="tx1"/>
                </a:solidFill>
              </a:rPr>
              <a:t>op’ning</a:t>
            </a:r>
            <a:r>
              <a:rPr lang="en-US" b="1" dirty="0">
                <a:solidFill>
                  <a:schemeClr val="tx1"/>
                </a:solidFill>
              </a:rPr>
              <a:t> stamens of the</a:t>
            </a:r>
          </a:p>
          <a:p>
            <a:r>
              <a:rPr lang="en-US" sz="3500" dirty="0" err="1"/>
              <a:t>གེ་སར་བྱེ་བ་ལས་ནི་བྱུང་མ</a:t>
            </a:r>
            <a:r>
              <a:rPr lang="en-US" sz="3500" dirty="0"/>
              <a:t>། །</a:t>
            </a:r>
          </a:p>
          <a:p>
            <a:r>
              <a:rPr lang="en-US" dirty="0">
                <a:solidFill>
                  <a:schemeClr val="tx1"/>
                </a:solidFill>
              </a:rPr>
              <a:t>GE SAR JE WA LÄ NI JUNG MA</a:t>
            </a:r>
          </a:p>
          <a:p>
            <a:r>
              <a:rPr lang="en-US" b="1" dirty="0">
                <a:solidFill>
                  <a:schemeClr val="tx1"/>
                </a:solidFill>
              </a:rPr>
              <a:t>Lord of three world’s tear-born lotus!</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52</a:t>
            </a:fld>
            <a:endParaRPr lang="en-GB"/>
          </a:p>
        </p:txBody>
      </p:sp>
    </p:spTree>
    <p:extLst>
      <p:ext uri="{BB962C8B-B14F-4D97-AF65-F5344CB8AC3E}">
        <p14:creationId xmlns:p14="http://schemas.microsoft.com/office/powerpoint/2010/main" val="1773189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ཕྱག་འཚལ་སྟོན་ཀའི་ཟླ་བ་ཀུན་ཏུ</a:t>
            </a:r>
            <a:r>
              <a:rPr lang="en-US" dirty="0">
                <a:solidFill>
                  <a:schemeClr val="tx1"/>
                </a:solidFill>
              </a:rPr>
              <a:t>། །</a:t>
            </a:r>
          </a:p>
          <a:p>
            <a:r>
              <a:rPr lang="en-US" dirty="0">
                <a:solidFill>
                  <a:schemeClr val="tx1"/>
                </a:solidFill>
              </a:rPr>
              <a:t>CHHAG TSHÄL TÖN KÄI DA WA KÜN TU</a:t>
            </a:r>
          </a:p>
          <a:p>
            <a:r>
              <a:rPr lang="en-US" b="1" dirty="0">
                <a:solidFill>
                  <a:schemeClr val="tx1"/>
                </a:solidFill>
              </a:rPr>
              <a:t>Homage! She whose face combines a</a:t>
            </a:r>
            <a:endParaRPr lang="en-US" dirty="0">
              <a:solidFill>
                <a:schemeClr val="tx1"/>
              </a:solidFill>
            </a:endParaRPr>
          </a:p>
          <a:p>
            <a:r>
              <a:rPr lang="en-US" dirty="0" err="1">
                <a:solidFill>
                  <a:schemeClr val="tx1"/>
                </a:solidFill>
              </a:rPr>
              <a:t>གང་བ་བརྒྱ་ནི་བརྩེགས་པའི་ཞལ་མ</a:t>
            </a:r>
            <a:r>
              <a:rPr lang="en-US" dirty="0">
                <a:solidFill>
                  <a:schemeClr val="tx1"/>
                </a:solidFill>
              </a:rPr>
              <a:t>། །</a:t>
            </a:r>
          </a:p>
          <a:p>
            <a:r>
              <a:rPr lang="en-US" dirty="0">
                <a:solidFill>
                  <a:schemeClr val="tx1"/>
                </a:solidFill>
              </a:rPr>
              <a:t>GANG WA GYA NI TSEG PÄI ZHÄL MA</a:t>
            </a:r>
          </a:p>
          <a:p>
            <a:r>
              <a:rPr lang="en-US" b="1" dirty="0">
                <a:solidFill>
                  <a:schemeClr val="tx1"/>
                </a:solidFill>
              </a:rPr>
              <a:t>Hundred autumn moons at fullest!</a:t>
            </a:r>
            <a:endParaRPr lang="en-US" dirty="0">
              <a:solidFill>
                <a:schemeClr val="tx1"/>
              </a:solidFill>
            </a:endParaRPr>
          </a:p>
          <a:p>
            <a:r>
              <a:rPr lang="en-US" dirty="0" err="1">
                <a:solidFill>
                  <a:schemeClr val="tx1"/>
                </a:solidFill>
              </a:rPr>
              <a:t>སྐར་མ་སྟོང་ཕྲག་ཚོགས་པ་རྣམས་ཀྱི</a:t>
            </a:r>
            <a:r>
              <a:rPr lang="en-US" dirty="0">
                <a:solidFill>
                  <a:schemeClr val="tx1"/>
                </a:solidFill>
              </a:rPr>
              <a:t>། །</a:t>
            </a:r>
          </a:p>
          <a:p>
            <a:r>
              <a:rPr lang="en-US" dirty="0">
                <a:solidFill>
                  <a:schemeClr val="tx1"/>
                </a:solidFill>
              </a:rPr>
              <a:t>KAR MA TONG THRAG TSHOG PA NAM KYI</a:t>
            </a:r>
          </a:p>
          <a:p>
            <a:r>
              <a:rPr lang="en-US" b="1" dirty="0">
                <a:solidFill>
                  <a:schemeClr val="tx1"/>
                </a:solidFill>
              </a:rPr>
              <a:t>Blazing with light rays resplendent</a:t>
            </a:r>
            <a:endParaRPr lang="en-US" dirty="0">
              <a:solidFill>
                <a:schemeClr val="tx1"/>
              </a:solidFill>
            </a:endParaRPr>
          </a:p>
          <a:p>
            <a:r>
              <a:rPr lang="en-US" dirty="0" err="1">
                <a:solidFill>
                  <a:schemeClr val="tx1"/>
                </a:solidFill>
              </a:rPr>
              <a:t>རབ་ཏུ་ཕྱེ་བའི་འོད་རབ་འབར་མ</a:t>
            </a:r>
            <a:r>
              <a:rPr lang="en-US" dirty="0">
                <a:solidFill>
                  <a:schemeClr val="tx1"/>
                </a:solidFill>
              </a:rPr>
              <a:t>། །</a:t>
            </a:r>
          </a:p>
          <a:p>
            <a:r>
              <a:rPr lang="en-US" dirty="0">
                <a:solidFill>
                  <a:schemeClr val="tx1"/>
                </a:solidFill>
              </a:rPr>
              <a:t>RAB TU CHHE WÄI </a:t>
            </a:r>
            <a:r>
              <a:rPr lang="en-US" dirty="0" err="1">
                <a:solidFill>
                  <a:schemeClr val="tx1"/>
                </a:solidFill>
              </a:rPr>
              <a:t>Ö</a:t>
            </a:r>
            <a:r>
              <a:rPr lang="en-US" dirty="0">
                <a:solidFill>
                  <a:schemeClr val="tx1"/>
                </a:solidFill>
              </a:rPr>
              <a:t> RAB BAR MA</a:t>
            </a:r>
          </a:p>
          <a:p>
            <a:r>
              <a:rPr lang="en-US" b="1" dirty="0">
                <a:solidFill>
                  <a:schemeClr val="tx1"/>
                </a:solidFill>
              </a:rPr>
              <a:t>As a thousand star collection!</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53</a:t>
            </a:fld>
            <a:endParaRPr lang="en-GB"/>
          </a:p>
        </p:txBody>
      </p:sp>
    </p:spTree>
    <p:extLst>
      <p:ext uri="{BB962C8B-B14F-4D97-AF65-F5344CB8AC3E}">
        <p14:creationId xmlns:p14="http://schemas.microsoft.com/office/powerpoint/2010/main" val="4201442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ཕྱག་འཚལ་སེར་སྔོ་ཆུ་ནས་སྐྱེས་ཀྱི</a:t>
            </a:r>
            <a:r>
              <a:rPr lang="en-US" dirty="0">
                <a:solidFill>
                  <a:schemeClr val="tx1"/>
                </a:solidFill>
              </a:rPr>
              <a:t>། །</a:t>
            </a:r>
          </a:p>
          <a:p>
            <a:r>
              <a:rPr lang="en-US" dirty="0">
                <a:solidFill>
                  <a:schemeClr val="tx1"/>
                </a:solidFill>
              </a:rPr>
              <a:t>CHHAG TSHÄL SER NGO CHHU NÄ KYE KYI</a:t>
            </a:r>
          </a:p>
          <a:p>
            <a:r>
              <a:rPr lang="en-US" b="1" dirty="0">
                <a:solidFill>
                  <a:schemeClr val="tx1"/>
                </a:solidFill>
              </a:rPr>
              <a:t>Homage! Golden-blue one, lotus</a:t>
            </a:r>
            <a:endParaRPr lang="en-US" dirty="0">
              <a:solidFill>
                <a:schemeClr val="tx1"/>
              </a:solidFill>
            </a:endParaRPr>
          </a:p>
          <a:p>
            <a:r>
              <a:rPr lang="en-US" dirty="0" err="1">
                <a:solidFill>
                  <a:schemeClr val="tx1"/>
                </a:solidFill>
              </a:rPr>
              <a:t>པདྨས་ཕྱག་ནི་རྣམ་པར་བརྒྱན་མ</a:t>
            </a:r>
            <a:r>
              <a:rPr lang="en-US" dirty="0">
                <a:solidFill>
                  <a:schemeClr val="tx1"/>
                </a:solidFill>
              </a:rPr>
              <a:t>། །</a:t>
            </a:r>
          </a:p>
          <a:p>
            <a:r>
              <a:rPr lang="en-US" dirty="0">
                <a:solidFill>
                  <a:schemeClr val="tx1"/>
                </a:solidFill>
              </a:rPr>
              <a:t>PÄ MÄ CHHAG NI NAM PAR GYÄN MA</a:t>
            </a:r>
          </a:p>
          <a:p>
            <a:r>
              <a:rPr lang="en-US" b="1" dirty="0">
                <a:solidFill>
                  <a:schemeClr val="tx1"/>
                </a:solidFill>
              </a:rPr>
              <a:t>Water born, in hand adorned!</a:t>
            </a:r>
            <a:endParaRPr lang="en-US" dirty="0">
              <a:solidFill>
                <a:schemeClr val="tx1"/>
              </a:solidFill>
            </a:endParaRPr>
          </a:p>
          <a:p>
            <a:r>
              <a:rPr lang="en-US" dirty="0" err="1">
                <a:solidFill>
                  <a:schemeClr val="tx1"/>
                </a:solidFill>
              </a:rPr>
              <a:t>སྦྱིན་པ་བརྩོན་འགྲུས་དཀའ་ཐུབ་ཞི་བ</a:t>
            </a:r>
            <a:r>
              <a:rPr lang="en-US" dirty="0">
                <a:solidFill>
                  <a:schemeClr val="tx1"/>
                </a:solidFill>
              </a:rPr>
              <a:t>། །</a:t>
            </a:r>
          </a:p>
          <a:p>
            <a:r>
              <a:rPr lang="en-US" dirty="0">
                <a:solidFill>
                  <a:schemeClr val="tx1"/>
                </a:solidFill>
              </a:rPr>
              <a:t>JIN PA TSÖN DRÜ KA THUB ZHI WA</a:t>
            </a:r>
          </a:p>
          <a:p>
            <a:r>
              <a:rPr lang="en-US" b="1" dirty="0">
                <a:solidFill>
                  <a:schemeClr val="tx1"/>
                </a:solidFill>
              </a:rPr>
              <a:t>Giving, </a:t>
            </a:r>
            <a:r>
              <a:rPr lang="en-US" b="1" dirty="0" smtClean="0">
                <a:solidFill>
                  <a:schemeClr val="tx1"/>
                </a:solidFill>
              </a:rPr>
              <a:t>effort</a:t>
            </a:r>
            <a:r>
              <a:rPr lang="en-US" b="1" dirty="0">
                <a:solidFill>
                  <a:schemeClr val="tx1"/>
                </a:solidFill>
              </a:rPr>
              <a:t>, calm, austerities,</a:t>
            </a:r>
            <a:endParaRPr lang="en-US" dirty="0">
              <a:solidFill>
                <a:schemeClr val="tx1"/>
              </a:solidFill>
            </a:endParaRPr>
          </a:p>
          <a:p>
            <a:r>
              <a:rPr lang="en-US" dirty="0" err="1">
                <a:solidFill>
                  <a:schemeClr val="tx1"/>
                </a:solidFill>
              </a:rPr>
              <a:t>བཟོད་པ་བསམ་གཏན་སྤྱོད་ཡུལ་ཉིད་མ</a:t>
            </a:r>
            <a:r>
              <a:rPr lang="en-US" dirty="0">
                <a:solidFill>
                  <a:schemeClr val="tx1"/>
                </a:solidFill>
              </a:rPr>
              <a:t>། །</a:t>
            </a:r>
          </a:p>
          <a:p>
            <a:r>
              <a:rPr lang="en-US" dirty="0">
                <a:solidFill>
                  <a:schemeClr val="tx1"/>
                </a:solidFill>
              </a:rPr>
              <a:t>ZÖ PA SAM TÄN CHÖ YÜL NYI MA</a:t>
            </a:r>
          </a:p>
          <a:p>
            <a:r>
              <a:rPr lang="en-US" b="1" dirty="0">
                <a:solidFill>
                  <a:schemeClr val="tx1"/>
                </a:solidFill>
              </a:rPr>
              <a:t>Patience, meditation her sphere!</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54</a:t>
            </a:fld>
            <a:endParaRPr lang="en-GB"/>
          </a:p>
        </p:txBody>
      </p:sp>
    </p:spTree>
    <p:extLst>
      <p:ext uri="{BB962C8B-B14F-4D97-AF65-F5344CB8AC3E}">
        <p14:creationId xmlns:p14="http://schemas.microsoft.com/office/powerpoint/2010/main" val="1318291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ཕྱག་འཚལ་དེ་བཞིན་གཤེགས་པའི་གཙུག་ཏོར</a:t>
            </a:r>
            <a:r>
              <a:rPr lang="en-US" dirty="0">
                <a:solidFill>
                  <a:schemeClr val="tx1"/>
                </a:solidFill>
              </a:rPr>
              <a:t>། །</a:t>
            </a:r>
          </a:p>
          <a:p>
            <a:r>
              <a:rPr lang="en-US" dirty="0">
                <a:solidFill>
                  <a:schemeClr val="tx1"/>
                </a:solidFill>
              </a:rPr>
              <a:t>CHHAG TSHÄL DE ZHIN SHEG PÄI TSUG TOR</a:t>
            </a:r>
          </a:p>
          <a:p>
            <a:r>
              <a:rPr lang="en-US" b="1" dirty="0">
                <a:solidFill>
                  <a:schemeClr val="tx1"/>
                </a:solidFill>
              </a:rPr>
              <a:t>Homage! Crown of tathagatas,</a:t>
            </a:r>
            <a:endParaRPr lang="en-US" dirty="0">
              <a:solidFill>
                <a:schemeClr val="tx1"/>
              </a:solidFill>
            </a:endParaRPr>
          </a:p>
          <a:p>
            <a:r>
              <a:rPr lang="en-US" dirty="0" err="1">
                <a:solidFill>
                  <a:schemeClr val="tx1"/>
                </a:solidFill>
              </a:rPr>
              <a:t>མཐའ་ཡས་རྣམ་པར་རྒྱལ་བ་སྤྱོད་མ</a:t>
            </a:r>
            <a:r>
              <a:rPr lang="en-US" dirty="0">
                <a:solidFill>
                  <a:schemeClr val="tx1"/>
                </a:solidFill>
              </a:rPr>
              <a:t>། །</a:t>
            </a:r>
          </a:p>
          <a:p>
            <a:r>
              <a:rPr lang="en-US" dirty="0">
                <a:solidFill>
                  <a:schemeClr val="tx1"/>
                </a:solidFill>
              </a:rPr>
              <a:t>THA YÄ NAM PAR GYÄL WAR CHÖ MA</a:t>
            </a:r>
          </a:p>
          <a:p>
            <a:r>
              <a:rPr lang="en-US" b="1" dirty="0">
                <a:solidFill>
                  <a:schemeClr val="tx1"/>
                </a:solidFill>
              </a:rPr>
              <a:t>Actions triumph without limit</a:t>
            </a:r>
            <a:endParaRPr lang="en-US" dirty="0">
              <a:solidFill>
                <a:schemeClr val="tx1"/>
              </a:solidFill>
            </a:endParaRPr>
          </a:p>
          <a:p>
            <a:r>
              <a:rPr lang="en-US" dirty="0" err="1">
                <a:solidFill>
                  <a:schemeClr val="tx1"/>
                </a:solidFill>
              </a:rPr>
              <a:t>མ་ལུས་ཕ་རོལ་ཕྱིན་པ་ཐོབ་པའི</a:t>
            </a:r>
            <a:r>
              <a:rPr lang="en-US" dirty="0">
                <a:solidFill>
                  <a:schemeClr val="tx1"/>
                </a:solidFill>
              </a:rPr>
              <a:t>། །</a:t>
            </a:r>
          </a:p>
          <a:p>
            <a:r>
              <a:rPr lang="en-US" dirty="0">
                <a:solidFill>
                  <a:schemeClr val="tx1"/>
                </a:solidFill>
              </a:rPr>
              <a:t>MA LÜ PHA RÖL CHHIN PA THOB PÄI</a:t>
            </a:r>
          </a:p>
          <a:p>
            <a:r>
              <a:rPr lang="en-US" b="1" dirty="0">
                <a:solidFill>
                  <a:schemeClr val="tx1"/>
                </a:solidFill>
              </a:rPr>
              <a:t>Relied on by conquerors’ children,</a:t>
            </a:r>
            <a:endParaRPr lang="en-US" dirty="0">
              <a:solidFill>
                <a:schemeClr val="tx1"/>
              </a:solidFill>
            </a:endParaRPr>
          </a:p>
          <a:p>
            <a:r>
              <a:rPr lang="en-US" dirty="0" err="1">
                <a:solidFill>
                  <a:schemeClr val="tx1"/>
                </a:solidFill>
              </a:rPr>
              <a:t>རྒྱལ་བའི་སྲས་ཀྱིས་ཤིན་ཏུ་བསྟེན་མ</a:t>
            </a:r>
            <a:r>
              <a:rPr lang="en-US" dirty="0">
                <a:solidFill>
                  <a:schemeClr val="tx1"/>
                </a:solidFill>
              </a:rPr>
              <a:t>། །</a:t>
            </a:r>
          </a:p>
          <a:p>
            <a:r>
              <a:rPr lang="en-US" dirty="0">
                <a:solidFill>
                  <a:schemeClr val="tx1"/>
                </a:solidFill>
              </a:rPr>
              <a:t>GYÄL WÄI SÄ KYI SHIN TU TEN MA</a:t>
            </a:r>
          </a:p>
          <a:p>
            <a:r>
              <a:rPr lang="en-US" b="1" dirty="0">
                <a:solidFill>
                  <a:schemeClr val="tx1"/>
                </a:solidFill>
              </a:rPr>
              <a:t>Having reached </a:t>
            </a:r>
            <a:r>
              <a:rPr lang="en-US" b="1" dirty="0" err="1">
                <a:solidFill>
                  <a:schemeClr val="tx1"/>
                </a:solidFill>
              </a:rPr>
              <a:t>ev’ry</a:t>
            </a:r>
            <a:r>
              <a:rPr lang="en-US" b="1" dirty="0">
                <a:solidFill>
                  <a:schemeClr val="tx1"/>
                </a:solidFill>
              </a:rPr>
              <a:t> perfection!</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55</a:t>
            </a:fld>
            <a:endParaRPr lang="en-GB"/>
          </a:p>
        </p:txBody>
      </p:sp>
    </p:spTree>
    <p:extLst>
      <p:ext uri="{BB962C8B-B14F-4D97-AF65-F5344CB8AC3E}">
        <p14:creationId xmlns:p14="http://schemas.microsoft.com/office/powerpoint/2010/main" val="2826051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ཕྱག་འཚལ་ཏུཏྟཱ་ར་ཧཱུ</a:t>
            </a:r>
            <a:r>
              <a:rPr lang="en-US" dirty="0">
                <a:solidFill>
                  <a:schemeClr val="tx1"/>
                </a:solidFill>
              </a:rPr>
              <a:t>ྂ་</a:t>
            </a:r>
            <a:r>
              <a:rPr lang="en-US" dirty="0" err="1">
                <a:solidFill>
                  <a:schemeClr val="tx1"/>
                </a:solidFill>
              </a:rPr>
              <a:t>ཡི་གེ</a:t>
            </a:r>
            <a:r>
              <a:rPr lang="en-US" dirty="0">
                <a:solidFill>
                  <a:schemeClr val="tx1"/>
                </a:solidFill>
              </a:rPr>
              <a:t> །</a:t>
            </a:r>
          </a:p>
          <a:p>
            <a:r>
              <a:rPr lang="en-US" dirty="0">
                <a:solidFill>
                  <a:schemeClr val="tx1"/>
                </a:solidFill>
              </a:rPr>
              <a:t>CHHAG TSHÄL TUTTARA HUM YI GE</a:t>
            </a:r>
          </a:p>
          <a:p>
            <a:r>
              <a:rPr lang="en-US" b="1" dirty="0">
                <a:solidFill>
                  <a:schemeClr val="tx1"/>
                </a:solidFill>
              </a:rPr>
              <a:t>Homage! Filling with TUTTARE,</a:t>
            </a:r>
            <a:endParaRPr lang="en-US" dirty="0">
              <a:solidFill>
                <a:schemeClr val="tx1"/>
              </a:solidFill>
            </a:endParaRPr>
          </a:p>
          <a:p>
            <a:r>
              <a:rPr lang="en-US" dirty="0" err="1">
                <a:solidFill>
                  <a:schemeClr val="tx1"/>
                </a:solidFill>
              </a:rPr>
              <a:t>འདོད་དང་ཕྱོགས་དང་ནམ་མཁའ་གང་མ</a:t>
            </a:r>
            <a:r>
              <a:rPr lang="en-US" dirty="0">
                <a:solidFill>
                  <a:schemeClr val="tx1"/>
                </a:solidFill>
              </a:rPr>
              <a:t>། །</a:t>
            </a:r>
          </a:p>
          <a:p>
            <a:r>
              <a:rPr lang="en-US" dirty="0">
                <a:solidFill>
                  <a:schemeClr val="tx1"/>
                </a:solidFill>
              </a:rPr>
              <a:t>DÖ DANG CHHOG DANG NAM KHA GANG MA</a:t>
            </a:r>
          </a:p>
          <a:p>
            <a:r>
              <a:rPr lang="en-US" b="1" dirty="0">
                <a:solidFill>
                  <a:schemeClr val="tx1"/>
                </a:solidFill>
              </a:rPr>
              <a:t>HUM, desire, direction, and space!</a:t>
            </a:r>
            <a:endParaRPr lang="en-US" dirty="0">
              <a:solidFill>
                <a:schemeClr val="tx1"/>
              </a:solidFill>
            </a:endParaRPr>
          </a:p>
          <a:p>
            <a:r>
              <a:rPr lang="en-US" dirty="0" err="1">
                <a:solidFill>
                  <a:schemeClr val="tx1"/>
                </a:solidFill>
              </a:rPr>
              <a:t>འཇིག་རྟེན་བདུན་པོ་ཞབས་ཀྱིས་མནན་ཏེ</a:t>
            </a:r>
            <a:r>
              <a:rPr lang="en-US" dirty="0">
                <a:solidFill>
                  <a:schemeClr val="tx1"/>
                </a:solidFill>
              </a:rPr>
              <a:t>། །</a:t>
            </a:r>
          </a:p>
          <a:p>
            <a:r>
              <a:rPr lang="en-US" dirty="0">
                <a:solidFill>
                  <a:schemeClr val="tx1"/>
                </a:solidFill>
              </a:rPr>
              <a:t>JIG TEN DÜN PO ZHAB KYI NÄN TE</a:t>
            </a:r>
          </a:p>
          <a:p>
            <a:r>
              <a:rPr lang="en-US" b="1" dirty="0">
                <a:solidFill>
                  <a:schemeClr val="tx1"/>
                </a:solidFill>
              </a:rPr>
              <a:t>Trampling with her feet the seven worlds,</a:t>
            </a:r>
            <a:endParaRPr lang="en-US" dirty="0">
              <a:solidFill>
                <a:schemeClr val="tx1"/>
              </a:solidFill>
            </a:endParaRPr>
          </a:p>
          <a:p>
            <a:r>
              <a:rPr lang="en-US" dirty="0" err="1">
                <a:solidFill>
                  <a:schemeClr val="tx1"/>
                </a:solidFill>
              </a:rPr>
              <a:t>ལུས་པ་མེད་པར་འགུགས་པར་ནུས་མ</a:t>
            </a:r>
            <a:r>
              <a:rPr lang="en-US" dirty="0">
                <a:solidFill>
                  <a:schemeClr val="tx1"/>
                </a:solidFill>
              </a:rPr>
              <a:t>། །</a:t>
            </a:r>
          </a:p>
          <a:p>
            <a:r>
              <a:rPr lang="en-US" dirty="0">
                <a:solidFill>
                  <a:schemeClr val="tx1"/>
                </a:solidFill>
              </a:rPr>
              <a:t>LÜ PA ME PAR GUG PAR NÜ MA</a:t>
            </a:r>
          </a:p>
          <a:p>
            <a:r>
              <a:rPr lang="en-US" b="1" dirty="0">
                <a:solidFill>
                  <a:schemeClr val="tx1"/>
                </a:solidFill>
              </a:rPr>
              <a:t>Able to draw forth all beings!</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56</a:t>
            </a:fld>
            <a:endParaRPr lang="en-GB"/>
          </a:p>
        </p:txBody>
      </p:sp>
    </p:spTree>
    <p:extLst>
      <p:ext uri="{BB962C8B-B14F-4D97-AF65-F5344CB8AC3E}">
        <p14:creationId xmlns:p14="http://schemas.microsoft.com/office/powerpoint/2010/main" val="4082213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ཕྱག་འཚལ་བརྒྱ་བྱིན་མེ་ལྷ་ཚངས་པ</a:t>
            </a:r>
            <a:r>
              <a:rPr lang="en-US" dirty="0">
                <a:solidFill>
                  <a:schemeClr val="tx1"/>
                </a:solidFill>
              </a:rPr>
              <a:t>། །</a:t>
            </a:r>
          </a:p>
          <a:p>
            <a:r>
              <a:rPr lang="en-US" dirty="0">
                <a:solidFill>
                  <a:schemeClr val="tx1"/>
                </a:solidFill>
              </a:rPr>
              <a:t>CHHAG TSHÄL GYA JIN ME LHA TSHANG PA</a:t>
            </a:r>
          </a:p>
          <a:p>
            <a:r>
              <a:rPr lang="en-US" b="1" dirty="0">
                <a:solidFill>
                  <a:schemeClr val="tx1"/>
                </a:solidFill>
              </a:rPr>
              <a:t>Homage! Worshipped by the all-lords,</a:t>
            </a:r>
            <a:endParaRPr lang="en-US" dirty="0">
              <a:solidFill>
                <a:schemeClr val="tx1"/>
              </a:solidFill>
            </a:endParaRPr>
          </a:p>
          <a:p>
            <a:r>
              <a:rPr lang="en-US" dirty="0" err="1">
                <a:solidFill>
                  <a:schemeClr val="tx1"/>
                </a:solidFill>
              </a:rPr>
              <a:t>རླུང་ལྷ་སྣ་ཚོགས་དབང་ཕྱུག་མཆོད་མ</a:t>
            </a:r>
            <a:r>
              <a:rPr lang="en-US" dirty="0">
                <a:solidFill>
                  <a:schemeClr val="tx1"/>
                </a:solidFill>
              </a:rPr>
              <a:t>། །</a:t>
            </a:r>
          </a:p>
          <a:p>
            <a:r>
              <a:rPr lang="en-US" dirty="0">
                <a:solidFill>
                  <a:schemeClr val="tx1"/>
                </a:solidFill>
              </a:rPr>
              <a:t>LUNG LHA NA TSHOG WANG CHHUG CHHÖ MA</a:t>
            </a:r>
          </a:p>
          <a:p>
            <a:r>
              <a:rPr lang="en-US" b="1" dirty="0" err="1">
                <a:solidFill>
                  <a:schemeClr val="tx1"/>
                </a:solidFill>
              </a:rPr>
              <a:t>Shakra</a:t>
            </a:r>
            <a:r>
              <a:rPr lang="en-US" b="1" dirty="0">
                <a:solidFill>
                  <a:schemeClr val="tx1"/>
                </a:solidFill>
              </a:rPr>
              <a:t>, Agni, Brahma, </a:t>
            </a:r>
            <a:r>
              <a:rPr lang="en-US" b="1" dirty="0" err="1">
                <a:solidFill>
                  <a:schemeClr val="tx1"/>
                </a:solidFill>
              </a:rPr>
              <a:t>Marut</a:t>
            </a:r>
            <a:r>
              <a:rPr lang="en-US" b="1" dirty="0">
                <a:solidFill>
                  <a:schemeClr val="tx1"/>
                </a:solidFill>
              </a:rPr>
              <a:t>!</a:t>
            </a:r>
            <a:endParaRPr lang="en-US" dirty="0">
              <a:solidFill>
                <a:schemeClr val="tx1"/>
              </a:solidFill>
            </a:endParaRPr>
          </a:p>
          <a:p>
            <a:r>
              <a:rPr lang="en-US" dirty="0" err="1">
                <a:solidFill>
                  <a:schemeClr val="tx1"/>
                </a:solidFill>
              </a:rPr>
              <a:t>འབྱུང་པོ་རོ་ལངས་དྲི་ཟ་རྣམས་དང</a:t>
            </a:r>
            <a:r>
              <a:rPr lang="en-US" dirty="0">
                <a:solidFill>
                  <a:schemeClr val="tx1"/>
                </a:solidFill>
              </a:rPr>
              <a:t>་། །</a:t>
            </a:r>
          </a:p>
          <a:p>
            <a:r>
              <a:rPr lang="en-US" dirty="0">
                <a:solidFill>
                  <a:schemeClr val="tx1"/>
                </a:solidFill>
              </a:rPr>
              <a:t>JUNG PO RO LANG DRI ZA NAM DANG</a:t>
            </a:r>
          </a:p>
          <a:p>
            <a:r>
              <a:rPr lang="en-US" b="1" dirty="0" err="1" smtClean="0">
                <a:solidFill>
                  <a:schemeClr val="tx1"/>
                </a:solidFill>
              </a:rPr>
              <a:t>Honoured</a:t>
            </a:r>
            <a:r>
              <a:rPr lang="en-US" b="1" dirty="0" smtClean="0">
                <a:solidFill>
                  <a:schemeClr val="tx1"/>
                </a:solidFill>
              </a:rPr>
              <a:t> </a:t>
            </a:r>
            <a:r>
              <a:rPr lang="en-US" b="1" dirty="0">
                <a:solidFill>
                  <a:schemeClr val="tx1"/>
                </a:solidFill>
              </a:rPr>
              <a:t>by the hosts of spirits,</a:t>
            </a:r>
            <a:endParaRPr lang="en-US" dirty="0">
              <a:solidFill>
                <a:schemeClr val="tx1"/>
              </a:solidFill>
            </a:endParaRPr>
          </a:p>
          <a:p>
            <a:r>
              <a:rPr lang="en-US" dirty="0" err="1">
                <a:solidFill>
                  <a:schemeClr val="tx1"/>
                </a:solidFill>
              </a:rPr>
              <a:t>གནོད་སྦྱིན་ཚོགས་ཀྱིས་མདུན་ནས་བསྟོད་མ</a:t>
            </a:r>
            <a:r>
              <a:rPr lang="en-US" dirty="0">
                <a:solidFill>
                  <a:schemeClr val="tx1"/>
                </a:solidFill>
              </a:rPr>
              <a:t>། །</a:t>
            </a:r>
          </a:p>
          <a:p>
            <a:r>
              <a:rPr lang="en-US" dirty="0">
                <a:solidFill>
                  <a:schemeClr val="tx1"/>
                </a:solidFill>
              </a:rPr>
              <a:t>NÖ JIN TSHOG KYI DÜN NÄ TÖ MA</a:t>
            </a:r>
          </a:p>
          <a:p>
            <a:r>
              <a:rPr lang="en-US" b="1" dirty="0">
                <a:solidFill>
                  <a:schemeClr val="tx1"/>
                </a:solidFill>
              </a:rPr>
              <a:t>Corpse-raisers, </a:t>
            </a:r>
            <a:r>
              <a:rPr lang="en-US" b="1" dirty="0" err="1">
                <a:solidFill>
                  <a:schemeClr val="tx1"/>
                </a:solidFill>
              </a:rPr>
              <a:t>gandharvas</a:t>
            </a:r>
            <a:r>
              <a:rPr lang="en-US" b="1" dirty="0">
                <a:solidFill>
                  <a:schemeClr val="tx1"/>
                </a:solidFill>
              </a:rPr>
              <a:t>, </a:t>
            </a:r>
            <a:r>
              <a:rPr lang="en-US" b="1" dirty="0" err="1">
                <a:solidFill>
                  <a:schemeClr val="tx1"/>
                </a:solidFill>
              </a:rPr>
              <a:t>yakshas</a:t>
            </a:r>
            <a:r>
              <a:rPr lang="en-US" b="1" dirty="0">
                <a:solidFill>
                  <a:schemeClr val="tx1"/>
                </a:solidFill>
              </a:rPr>
              <a:t>!</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57</a:t>
            </a:fld>
            <a:endParaRPr lang="en-GB"/>
          </a:p>
        </p:txBody>
      </p:sp>
    </p:spTree>
    <p:extLst>
      <p:ext uri="{BB962C8B-B14F-4D97-AF65-F5344CB8AC3E}">
        <p14:creationId xmlns:p14="http://schemas.microsoft.com/office/powerpoint/2010/main" val="3414666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ཕྱག་འཚལ་ཏྲཊ་ཅེས་བྱ་དང་ཕཊ་ཀྱིས</a:t>
            </a:r>
            <a:r>
              <a:rPr lang="en-US" dirty="0">
                <a:solidFill>
                  <a:schemeClr val="tx1"/>
                </a:solidFill>
              </a:rPr>
              <a:t>། །</a:t>
            </a:r>
          </a:p>
          <a:p>
            <a:r>
              <a:rPr lang="en-US" dirty="0">
                <a:solidFill>
                  <a:schemeClr val="tx1"/>
                </a:solidFill>
              </a:rPr>
              <a:t>CHHAG TSHÄL TRAD CHE JA DANG PHAT KYI</a:t>
            </a:r>
          </a:p>
          <a:p>
            <a:r>
              <a:rPr lang="en-US" b="1" dirty="0">
                <a:solidFill>
                  <a:schemeClr val="tx1"/>
                </a:solidFill>
              </a:rPr>
              <a:t>Homage! With her TRAD and PHAT sounds</a:t>
            </a:r>
            <a:endParaRPr lang="en-US" dirty="0">
              <a:solidFill>
                <a:schemeClr val="tx1"/>
              </a:solidFill>
            </a:endParaRPr>
          </a:p>
          <a:p>
            <a:r>
              <a:rPr lang="en-US" dirty="0" err="1">
                <a:solidFill>
                  <a:schemeClr val="tx1"/>
                </a:solidFill>
              </a:rPr>
              <a:t>ཕ་རོལ་འཕྲུལ་འཁོར་རབ་ཏུ་འཇོམས་མ</a:t>
            </a:r>
            <a:r>
              <a:rPr lang="en-US" dirty="0">
                <a:solidFill>
                  <a:schemeClr val="tx1"/>
                </a:solidFill>
              </a:rPr>
              <a:t>། །</a:t>
            </a:r>
          </a:p>
          <a:p>
            <a:r>
              <a:rPr lang="en-US" b="1" dirty="0">
                <a:solidFill>
                  <a:schemeClr val="tx1"/>
                </a:solidFill>
              </a:rPr>
              <a:t>PHA RÖL THRÜL KHOR RAB TU JOM MA</a:t>
            </a:r>
            <a:endParaRPr lang="en-US" dirty="0">
              <a:solidFill>
                <a:schemeClr val="tx1"/>
              </a:solidFill>
            </a:endParaRPr>
          </a:p>
          <a:p>
            <a:r>
              <a:rPr lang="en-US" b="1" dirty="0">
                <a:solidFill>
                  <a:schemeClr val="tx1"/>
                </a:solidFill>
              </a:rPr>
              <a:t>Destroying foes’ magic diagrams!</a:t>
            </a:r>
            <a:endParaRPr lang="en-US" dirty="0">
              <a:solidFill>
                <a:schemeClr val="tx1"/>
              </a:solidFill>
            </a:endParaRPr>
          </a:p>
          <a:p>
            <a:r>
              <a:rPr lang="en-US" dirty="0" err="1">
                <a:solidFill>
                  <a:schemeClr val="tx1"/>
                </a:solidFill>
              </a:rPr>
              <a:t>གཡས་བསྐུམ་གཡོན་བརྐྱང་ཞབས་ཀྱིས་མནན་ཏེ</a:t>
            </a:r>
            <a:r>
              <a:rPr lang="en-US" dirty="0">
                <a:solidFill>
                  <a:schemeClr val="tx1"/>
                </a:solidFill>
              </a:rPr>
              <a:t>། །</a:t>
            </a:r>
          </a:p>
          <a:p>
            <a:r>
              <a:rPr lang="en-US" dirty="0">
                <a:solidFill>
                  <a:schemeClr val="tx1"/>
                </a:solidFill>
              </a:rPr>
              <a:t>YÄ KUM YÖN KYANG ZHAB KYI NÄN TE</a:t>
            </a:r>
          </a:p>
          <a:p>
            <a:r>
              <a:rPr lang="en-US" b="1" dirty="0">
                <a:solidFill>
                  <a:schemeClr val="tx1"/>
                </a:solidFill>
              </a:rPr>
              <a:t>Her feet pressing, left out, right in,</a:t>
            </a:r>
            <a:endParaRPr lang="en-US" dirty="0">
              <a:solidFill>
                <a:schemeClr val="tx1"/>
              </a:solidFill>
            </a:endParaRPr>
          </a:p>
          <a:p>
            <a:r>
              <a:rPr lang="en-US" dirty="0" err="1">
                <a:solidFill>
                  <a:schemeClr val="tx1"/>
                </a:solidFill>
              </a:rPr>
              <a:t>མེ་འབར་འཁྲུག་པ་ཤིན་ཏུ་འབར་མ</a:t>
            </a:r>
            <a:r>
              <a:rPr lang="en-US" dirty="0">
                <a:solidFill>
                  <a:schemeClr val="tx1"/>
                </a:solidFill>
              </a:rPr>
              <a:t>། །</a:t>
            </a:r>
          </a:p>
          <a:p>
            <a:r>
              <a:rPr lang="en-US" dirty="0">
                <a:solidFill>
                  <a:schemeClr val="tx1"/>
                </a:solidFill>
              </a:rPr>
              <a:t>ME BAR THRUG PA SHIN TU BAR MA</a:t>
            </a:r>
          </a:p>
          <a:p>
            <a:r>
              <a:rPr lang="en-US" b="1" dirty="0">
                <a:solidFill>
                  <a:schemeClr val="tx1"/>
                </a:solidFill>
              </a:rPr>
              <a:t>Blazing in a raging </a:t>
            </a:r>
            <a:r>
              <a:rPr lang="en-US" b="1" dirty="0" smtClean="0">
                <a:solidFill>
                  <a:schemeClr val="tx1"/>
                </a:solidFill>
              </a:rPr>
              <a:t>fire-blaze</a:t>
            </a:r>
            <a:r>
              <a:rPr lang="en-US" b="1" dirty="0">
                <a:solidFill>
                  <a:schemeClr val="tx1"/>
                </a:solidFill>
              </a:rPr>
              <a:t>!</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58</a:t>
            </a:fld>
            <a:endParaRPr lang="en-GB"/>
          </a:p>
        </p:txBody>
      </p:sp>
    </p:spTree>
    <p:extLst>
      <p:ext uri="{BB962C8B-B14F-4D97-AF65-F5344CB8AC3E}">
        <p14:creationId xmlns:p14="http://schemas.microsoft.com/office/powerpoint/2010/main" val="1735030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ཕྱག་འཚལ་ཏུ་རེ་འཇིགས་པ་ཆེན་པོས</a:t>
            </a:r>
            <a:r>
              <a:rPr lang="en-US" dirty="0">
                <a:solidFill>
                  <a:schemeClr val="tx1"/>
                </a:solidFill>
              </a:rPr>
              <a:t>། །</a:t>
            </a:r>
          </a:p>
          <a:p>
            <a:r>
              <a:rPr lang="en-US" dirty="0">
                <a:solidFill>
                  <a:schemeClr val="tx1"/>
                </a:solidFill>
              </a:rPr>
              <a:t>CHHAG TSHÄL TURE JIG PA CHHEN PO</a:t>
            </a:r>
          </a:p>
          <a:p>
            <a:r>
              <a:rPr lang="en-US" b="1" dirty="0">
                <a:solidFill>
                  <a:schemeClr val="tx1"/>
                </a:solidFill>
              </a:rPr>
              <a:t>Homage! TURE, very dreadful!</a:t>
            </a:r>
            <a:endParaRPr lang="en-US" dirty="0">
              <a:solidFill>
                <a:schemeClr val="tx1"/>
              </a:solidFill>
            </a:endParaRPr>
          </a:p>
          <a:p>
            <a:r>
              <a:rPr lang="en-US" dirty="0" err="1">
                <a:solidFill>
                  <a:schemeClr val="tx1"/>
                </a:solidFill>
              </a:rPr>
              <a:t>བདུད་ཀྱི་དཔའ་བོ་རྣམ་པར་འཇོམས་མ</a:t>
            </a:r>
            <a:r>
              <a:rPr lang="en-US" dirty="0">
                <a:solidFill>
                  <a:schemeClr val="tx1"/>
                </a:solidFill>
              </a:rPr>
              <a:t>། །</a:t>
            </a:r>
          </a:p>
          <a:p>
            <a:r>
              <a:rPr lang="en-US" dirty="0">
                <a:solidFill>
                  <a:schemeClr val="tx1"/>
                </a:solidFill>
              </a:rPr>
              <a:t>DÜ KYI PA WO NAM PAR JOM MA</a:t>
            </a:r>
          </a:p>
          <a:p>
            <a:r>
              <a:rPr lang="en-US" b="1" dirty="0">
                <a:solidFill>
                  <a:schemeClr val="tx1"/>
                </a:solidFill>
              </a:rPr>
              <a:t>Destroyer of Mara’s champion(s)!</a:t>
            </a:r>
            <a:endParaRPr lang="en-US" dirty="0">
              <a:solidFill>
                <a:schemeClr val="tx1"/>
              </a:solidFill>
            </a:endParaRPr>
          </a:p>
          <a:p>
            <a:r>
              <a:rPr lang="en-US" dirty="0" err="1">
                <a:solidFill>
                  <a:schemeClr val="tx1"/>
                </a:solidFill>
              </a:rPr>
              <a:t>ཆུ་སྐྱེས་ཞལ་ནི་ཁྲོ་གཉེར་ལྡན་མཛད</a:t>
            </a:r>
            <a:r>
              <a:rPr lang="en-US" dirty="0">
                <a:solidFill>
                  <a:schemeClr val="tx1"/>
                </a:solidFill>
              </a:rPr>
              <a:t>། །</a:t>
            </a:r>
          </a:p>
          <a:p>
            <a:r>
              <a:rPr lang="en-US" dirty="0">
                <a:solidFill>
                  <a:schemeClr val="tx1"/>
                </a:solidFill>
              </a:rPr>
              <a:t>CHHU KYE ZHÄL NI THRO NYER DÄN DZÄ</a:t>
            </a:r>
          </a:p>
          <a:p>
            <a:r>
              <a:rPr lang="en-US" b="1" dirty="0">
                <a:solidFill>
                  <a:schemeClr val="tx1"/>
                </a:solidFill>
              </a:rPr>
              <a:t>She with frowning lotus visage</a:t>
            </a:r>
            <a:endParaRPr lang="en-US" dirty="0">
              <a:solidFill>
                <a:schemeClr val="tx1"/>
              </a:solidFill>
            </a:endParaRPr>
          </a:p>
          <a:p>
            <a:r>
              <a:rPr lang="en-US" dirty="0" err="1">
                <a:solidFill>
                  <a:schemeClr val="tx1"/>
                </a:solidFill>
              </a:rPr>
              <a:t>དགྲ་བོ་ཐམས་ཅད་མ་ལུས་གསོད་མ</a:t>
            </a:r>
            <a:r>
              <a:rPr lang="en-US" dirty="0">
                <a:solidFill>
                  <a:schemeClr val="tx1"/>
                </a:solidFill>
              </a:rPr>
              <a:t>། །</a:t>
            </a:r>
          </a:p>
          <a:p>
            <a:r>
              <a:rPr lang="en-US" b="1" dirty="0">
                <a:solidFill>
                  <a:schemeClr val="tx1"/>
                </a:solidFill>
              </a:rPr>
              <a:t>DRA WO THAM CHÄ MA LÜ SÖ MA</a:t>
            </a:r>
            <a:endParaRPr lang="en-US" dirty="0">
              <a:solidFill>
                <a:schemeClr val="tx1"/>
              </a:solidFill>
            </a:endParaRPr>
          </a:p>
          <a:p>
            <a:r>
              <a:rPr lang="en-US" b="1" dirty="0">
                <a:solidFill>
                  <a:schemeClr val="tx1"/>
                </a:solidFill>
              </a:rPr>
              <a:t>Who is slayer of all enemies!</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59</a:t>
            </a:fld>
            <a:endParaRPr lang="en-GB"/>
          </a:p>
        </p:txBody>
      </p:sp>
    </p:spTree>
    <p:extLst>
      <p:ext uri="{BB962C8B-B14F-4D97-AF65-F5344CB8AC3E}">
        <p14:creationId xmlns:p14="http://schemas.microsoft.com/office/powerpoint/2010/main" val="347233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fontScale="92500" lnSpcReduction="10000"/>
          </a:bodyPr>
          <a:lstStyle/>
          <a:p>
            <a:r>
              <a:rPr lang="en-US" sz="3500" dirty="0" err="1"/>
              <a:t>ཕྱག་འཚལ་སྒྲོལ་མ་མྱུར་མ་དཔའ་མོ</a:t>
            </a:r>
            <a:r>
              <a:rPr lang="en-US" sz="3500" dirty="0"/>
              <a:t>། །</a:t>
            </a:r>
          </a:p>
          <a:p>
            <a:r>
              <a:rPr lang="en-US" dirty="0">
                <a:solidFill>
                  <a:schemeClr val="tx1"/>
                </a:solidFill>
              </a:rPr>
              <a:t>CHHAG TSHÄL DRÖL MA NYUR MA PA MO</a:t>
            </a:r>
          </a:p>
          <a:p>
            <a:r>
              <a:rPr lang="en-US" b="1" dirty="0">
                <a:solidFill>
                  <a:schemeClr val="tx1"/>
                </a:solidFill>
              </a:rPr>
              <a:t>Homage! Tara, swift , heroic!</a:t>
            </a:r>
          </a:p>
          <a:p>
            <a:r>
              <a:rPr lang="en-US" sz="3500" dirty="0" err="1"/>
              <a:t>སྤྱན་ནི་སྐད་ཅིག་གློག་དང་འདྲ་མ</a:t>
            </a:r>
            <a:r>
              <a:rPr lang="en-US" sz="3500" dirty="0"/>
              <a:t>། །</a:t>
            </a:r>
          </a:p>
          <a:p>
            <a:r>
              <a:rPr lang="en-US" dirty="0">
                <a:solidFill>
                  <a:schemeClr val="tx1"/>
                </a:solidFill>
              </a:rPr>
              <a:t>CHÄN NI KÄ CHIG LOG DANG DRA MA</a:t>
            </a:r>
          </a:p>
          <a:p>
            <a:r>
              <a:rPr lang="en-US" b="1" dirty="0">
                <a:solidFill>
                  <a:schemeClr val="tx1"/>
                </a:solidFill>
              </a:rPr>
              <a:t>Eyes like lightning instantaneous!</a:t>
            </a:r>
          </a:p>
          <a:p>
            <a:r>
              <a:rPr lang="en-US" sz="3500" dirty="0" err="1"/>
              <a:t>འཇིག་རྟེན་གསུམ་མགོན་ཆུ་སྐྱེས་ཞལ་གྱི</a:t>
            </a:r>
            <a:r>
              <a:rPr lang="en-US" sz="3500" dirty="0"/>
              <a:t>། །</a:t>
            </a:r>
          </a:p>
          <a:p>
            <a:r>
              <a:rPr lang="en-US" dirty="0">
                <a:solidFill>
                  <a:schemeClr val="tx1"/>
                </a:solidFill>
              </a:rPr>
              <a:t>JIG TEN SUM GÖN CHHU KYE ZHÄL GYI</a:t>
            </a:r>
          </a:p>
          <a:p>
            <a:r>
              <a:rPr lang="en-US" b="1" dirty="0">
                <a:solidFill>
                  <a:schemeClr val="tx1"/>
                </a:solidFill>
              </a:rPr>
              <a:t>Sprung from </a:t>
            </a:r>
            <a:r>
              <a:rPr lang="en-US" b="1" dirty="0" err="1">
                <a:solidFill>
                  <a:schemeClr val="tx1"/>
                </a:solidFill>
              </a:rPr>
              <a:t>op’ning</a:t>
            </a:r>
            <a:r>
              <a:rPr lang="en-US" b="1" dirty="0">
                <a:solidFill>
                  <a:schemeClr val="tx1"/>
                </a:solidFill>
              </a:rPr>
              <a:t> stamens of the</a:t>
            </a:r>
          </a:p>
          <a:p>
            <a:r>
              <a:rPr lang="en-US" sz="3500" dirty="0" err="1"/>
              <a:t>གེ་སར་བྱེ་བ་ལས་ནི་བྱུང་མ</a:t>
            </a:r>
            <a:r>
              <a:rPr lang="en-US" sz="3500" dirty="0"/>
              <a:t>། །</a:t>
            </a:r>
          </a:p>
          <a:p>
            <a:r>
              <a:rPr lang="en-US" dirty="0">
                <a:solidFill>
                  <a:schemeClr val="tx1"/>
                </a:solidFill>
              </a:rPr>
              <a:t>GE SAR JE WA LÄ NI JUNG MA</a:t>
            </a:r>
          </a:p>
          <a:p>
            <a:r>
              <a:rPr lang="en-US" b="1" dirty="0">
                <a:solidFill>
                  <a:schemeClr val="tx1"/>
                </a:solidFill>
              </a:rPr>
              <a:t>Lord of three world’s tear-born lotus!</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a:t>
            </a:fld>
            <a:endParaRPr lang="en-GB"/>
          </a:p>
        </p:txBody>
      </p:sp>
    </p:spTree>
    <p:extLst>
      <p:ext uri="{BB962C8B-B14F-4D97-AF65-F5344CB8AC3E}">
        <p14:creationId xmlns:p14="http://schemas.microsoft.com/office/powerpoint/2010/main" val="217990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ཕྱག་འཚལ་དཀོན་མཆོག་གསུམ་མཚོན་ཕྱག་རྒྱའི</a:t>
            </a:r>
            <a:r>
              <a:rPr lang="en-US" dirty="0">
                <a:solidFill>
                  <a:schemeClr val="tx1"/>
                </a:solidFill>
              </a:rPr>
              <a:t>། །</a:t>
            </a:r>
          </a:p>
          <a:p>
            <a:r>
              <a:rPr lang="en-US" dirty="0">
                <a:solidFill>
                  <a:schemeClr val="tx1"/>
                </a:solidFill>
              </a:rPr>
              <a:t>CHHAG TSHÄL KÖN CHHOG SUM TSHÖN CHHAG GYÄI</a:t>
            </a:r>
          </a:p>
          <a:p>
            <a:r>
              <a:rPr lang="en-US" b="1" dirty="0">
                <a:solidFill>
                  <a:schemeClr val="tx1"/>
                </a:solidFill>
              </a:rPr>
              <a:t>Homage! At the heart her fingers,</a:t>
            </a:r>
            <a:endParaRPr lang="en-US" dirty="0">
              <a:solidFill>
                <a:schemeClr val="tx1"/>
              </a:solidFill>
            </a:endParaRPr>
          </a:p>
          <a:p>
            <a:r>
              <a:rPr lang="en-US" dirty="0" err="1">
                <a:solidFill>
                  <a:schemeClr val="tx1"/>
                </a:solidFill>
              </a:rPr>
              <a:t>སོར་མོས་ཐུགས་ཀར་རྣམ་པར་བརྒྱན་མ</a:t>
            </a:r>
            <a:r>
              <a:rPr lang="en-US" dirty="0">
                <a:solidFill>
                  <a:schemeClr val="tx1"/>
                </a:solidFill>
              </a:rPr>
              <a:t>། །</a:t>
            </a:r>
          </a:p>
          <a:p>
            <a:r>
              <a:rPr lang="en-US" dirty="0">
                <a:solidFill>
                  <a:schemeClr val="tx1"/>
                </a:solidFill>
              </a:rPr>
              <a:t>SOR MÖ THUG KAR NAM PAR GYÄN MA</a:t>
            </a:r>
          </a:p>
          <a:p>
            <a:r>
              <a:rPr lang="en-US" b="1" dirty="0">
                <a:solidFill>
                  <a:schemeClr val="tx1"/>
                </a:solidFill>
              </a:rPr>
              <a:t>Adorn her with Three Jewel mudra!</a:t>
            </a:r>
            <a:endParaRPr lang="en-US" dirty="0">
              <a:solidFill>
                <a:schemeClr val="tx1"/>
              </a:solidFill>
            </a:endParaRPr>
          </a:p>
          <a:p>
            <a:r>
              <a:rPr lang="en-US" dirty="0" err="1">
                <a:solidFill>
                  <a:schemeClr val="tx1"/>
                </a:solidFill>
              </a:rPr>
              <a:t>མ་ལུས་ཕྱོགས་ཀྱི་འཁོར་ལོས་བརྒྱན་པའི</a:t>
            </a:r>
            <a:r>
              <a:rPr lang="en-US" dirty="0">
                <a:solidFill>
                  <a:schemeClr val="tx1"/>
                </a:solidFill>
              </a:rPr>
              <a:t>། །</a:t>
            </a:r>
          </a:p>
          <a:p>
            <a:r>
              <a:rPr lang="en-US" dirty="0">
                <a:solidFill>
                  <a:schemeClr val="tx1"/>
                </a:solidFill>
              </a:rPr>
              <a:t>MA LÜ CHHOG KYI KHOR LÖ GYÄN PÄI</a:t>
            </a:r>
          </a:p>
          <a:p>
            <a:r>
              <a:rPr lang="en-US" b="1" dirty="0">
                <a:solidFill>
                  <a:schemeClr val="tx1"/>
                </a:solidFill>
              </a:rPr>
              <a:t>Light-ray masses all excited!</a:t>
            </a:r>
            <a:endParaRPr lang="en-US" dirty="0">
              <a:solidFill>
                <a:schemeClr val="tx1"/>
              </a:solidFill>
            </a:endParaRPr>
          </a:p>
          <a:p>
            <a:r>
              <a:rPr lang="en-US" dirty="0" err="1">
                <a:solidFill>
                  <a:schemeClr val="tx1"/>
                </a:solidFill>
              </a:rPr>
              <a:t>རང་གི་འོད་ཀྱི་ཚོགས་རྣམས་འཁྲུག་མ</a:t>
            </a:r>
            <a:r>
              <a:rPr lang="en-US" dirty="0">
                <a:solidFill>
                  <a:schemeClr val="tx1"/>
                </a:solidFill>
              </a:rPr>
              <a:t>། །</a:t>
            </a:r>
          </a:p>
          <a:p>
            <a:r>
              <a:rPr lang="en-US" dirty="0">
                <a:solidFill>
                  <a:schemeClr val="tx1"/>
                </a:solidFill>
              </a:rPr>
              <a:t>RANG GI </a:t>
            </a:r>
            <a:r>
              <a:rPr lang="en-US" dirty="0" err="1">
                <a:solidFill>
                  <a:schemeClr val="tx1"/>
                </a:solidFill>
              </a:rPr>
              <a:t>Ö</a:t>
            </a:r>
            <a:r>
              <a:rPr lang="en-US" dirty="0">
                <a:solidFill>
                  <a:schemeClr val="tx1"/>
                </a:solidFill>
              </a:rPr>
              <a:t> KYI TSHOG NAM THRUG MA</a:t>
            </a:r>
          </a:p>
          <a:p>
            <a:r>
              <a:rPr lang="en-US" b="1" dirty="0">
                <a:solidFill>
                  <a:schemeClr val="tx1"/>
                </a:solidFill>
              </a:rPr>
              <a:t>All directions’ wheels adorn her!</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60</a:t>
            </a:fld>
            <a:endParaRPr lang="en-GB"/>
          </a:p>
        </p:txBody>
      </p:sp>
    </p:spTree>
    <p:extLst>
      <p:ext uri="{BB962C8B-B14F-4D97-AF65-F5344CB8AC3E}">
        <p14:creationId xmlns:p14="http://schemas.microsoft.com/office/powerpoint/2010/main" val="2074613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fontScale="77500" lnSpcReduction="20000"/>
          </a:bodyPr>
          <a:lstStyle/>
          <a:p>
            <a:r>
              <a:rPr lang="en-US" sz="3500" dirty="0" err="1"/>
              <a:t>ཕྱག་འཚལ་རབ་ཏུ་དགའ་བ་བརྗིད་པའི</a:t>
            </a:r>
            <a:r>
              <a:rPr lang="en-US" sz="3500" dirty="0"/>
              <a:t>། །</a:t>
            </a:r>
          </a:p>
          <a:p>
            <a:r>
              <a:rPr lang="en-US" sz="3500" dirty="0"/>
              <a:t>CHHAG TSHÄL RAB TU GA WA JI PÄI</a:t>
            </a:r>
          </a:p>
          <a:p>
            <a:r>
              <a:rPr lang="en-US" sz="3500" b="1" dirty="0"/>
              <a:t>Homage! She so joyous, radiant,</a:t>
            </a:r>
            <a:endParaRPr lang="en-US" sz="3500" dirty="0"/>
          </a:p>
          <a:p>
            <a:r>
              <a:rPr lang="en-US" sz="3500" dirty="0" err="1"/>
              <a:t>དབུ་རྒྱན་འོད་ཀྱི་ཕྲེང་བ་སྤེལ་མ</a:t>
            </a:r>
            <a:r>
              <a:rPr lang="en-US" sz="3500" dirty="0"/>
              <a:t>། །</a:t>
            </a:r>
          </a:p>
          <a:p>
            <a:r>
              <a:rPr lang="en-US" sz="3500" dirty="0"/>
              <a:t>U GYÄN </a:t>
            </a:r>
            <a:r>
              <a:rPr lang="en-US" sz="3500" dirty="0" err="1"/>
              <a:t>Ö</a:t>
            </a:r>
            <a:r>
              <a:rPr lang="en-US" sz="3500" dirty="0"/>
              <a:t> KYI THRENG WA PEL MA</a:t>
            </a:r>
          </a:p>
          <a:p>
            <a:r>
              <a:rPr lang="en-US" sz="3500" b="1" dirty="0"/>
              <a:t>Crown emitting garlands of light!</a:t>
            </a:r>
            <a:endParaRPr lang="en-US" sz="3500" dirty="0"/>
          </a:p>
          <a:p>
            <a:r>
              <a:rPr lang="en-US" sz="3500" dirty="0" err="1"/>
              <a:t>བཞད་པ་རབ་བཞད་ཏུཏྟཱ་ར་ཡིས</a:t>
            </a:r>
            <a:r>
              <a:rPr lang="en-US" sz="3500" dirty="0"/>
              <a:t>། །</a:t>
            </a:r>
          </a:p>
          <a:p>
            <a:r>
              <a:rPr lang="en-US" sz="3500" dirty="0"/>
              <a:t>ZHE PA RAB ZHÄ TUTTARA YI</a:t>
            </a:r>
          </a:p>
          <a:p>
            <a:r>
              <a:rPr lang="en-US" sz="3500" b="1" dirty="0"/>
              <a:t>Mirthful, laughing with TUTTARE,</a:t>
            </a:r>
            <a:endParaRPr lang="en-US" sz="3500" dirty="0"/>
          </a:p>
          <a:p>
            <a:r>
              <a:rPr lang="en-US" sz="3500" dirty="0" err="1"/>
              <a:t>བདུད་དང་འཇིག་རྟེན་དབང་དུ་མཛད་མ</a:t>
            </a:r>
            <a:r>
              <a:rPr lang="en-US" sz="3500" dirty="0"/>
              <a:t>། །</a:t>
            </a:r>
          </a:p>
          <a:p>
            <a:r>
              <a:rPr lang="en-US" sz="3500" dirty="0"/>
              <a:t>DÜ DANG JIG TEN WANG DU DZÄ MA</a:t>
            </a:r>
          </a:p>
          <a:p>
            <a:r>
              <a:rPr lang="en-US" sz="3500" b="1" dirty="0"/>
              <a:t>Subjugating </a:t>
            </a:r>
            <a:r>
              <a:rPr lang="en-US" sz="3500" b="1" dirty="0" err="1"/>
              <a:t>maras</a:t>
            </a:r>
            <a:r>
              <a:rPr lang="en-US" sz="3500" b="1" dirty="0"/>
              <a:t>, devas!</a:t>
            </a:r>
            <a:endParaRPr lang="en-US" sz="3500" dirty="0"/>
          </a:p>
          <a:p>
            <a:r>
              <a:rPr lang="en-US" dirty="0"/>
              <a:t> </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61</a:t>
            </a:fld>
            <a:endParaRPr lang="en-GB"/>
          </a:p>
        </p:txBody>
      </p:sp>
    </p:spTree>
    <p:extLst>
      <p:ext uri="{BB962C8B-B14F-4D97-AF65-F5344CB8AC3E}">
        <p14:creationId xmlns:p14="http://schemas.microsoft.com/office/powerpoint/2010/main" val="2743034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ཕྱག་འཚལ་ས་གཞི་སྐྱོང་བའི་ཚོགས་རྣམས</a:t>
            </a:r>
            <a:r>
              <a:rPr lang="en-US" dirty="0">
                <a:solidFill>
                  <a:schemeClr val="tx1"/>
                </a:solidFill>
              </a:rPr>
              <a:t>། །</a:t>
            </a:r>
          </a:p>
          <a:p>
            <a:r>
              <a:rPr lang="en-US" dirty="0">
                <a:solidFill>
                  <a:schemeClr val="tx1"/>
                </a:solidFill>
              </a:rPr>
              <a:t>CHHAG TSHÄL SA ZHI KYONG WÄI TSHOG NAM</a:t>
            </a:r>
          </a:p>
          <a:p>
            <a:r>
              <a:rPr lang="en-US" b="1" dirty="0">
                <a:solidFill>
                  <a:schemeClr val="tx1"/>
                </a:solidFill>
              </a:rPr>
              <a:t>Homage! She able to summon</a:t>
            </a:r>
            <a:endParaRPr lang="en-US" dirty="0">
              <a:solidFill>
                <a:schemeClr val="tx1"/>
              </a:solidFill>
            </a:endParaRPr>
          </a:p>
          <a:p>
            <a:r>
              <a:rPr lang="en-US" dirty="0" err="1">
                <a:solidFill>
                  <a:schemeClr val="tx1"/>
                </a:solidFill>
              </a:rPr>
              <a:t>ཐམས་ཅད་འགུགས་པར་ནུས་པ་ཉིད་མ</a:t>
            </a:r>
            <a:r>
              <a:rPr lang="en-US" dirty="0">
                <a:solidFill>
                  <a:schemeClr val="tx1"/>
                </a:solidFill>
              </a:rPr>
              <a:t>། །</a:t>
            </a:r>
          </a:p>
          <a:p>
            <a:r>
              <a:rPr lang="en-US" dirty="0">
                <a:solidFill>
                  <a:schemeClr val="tx1"/>
                </a:solidFill>
              </a:rPr>
              <a:t>THAM CHÄ GUG PAR NÜ MA NYI MA</a:t>
            </a:r>
          </a:p>
          <a:p>
            <a:r>
              <a:rPr lang="en-US" b="1" dirty="0">
                <a:solidFill>
                  <a:schemeClr val="tx1"/>
                </a:solidFill>
              </a:rPr>
              <a:t>All earth-guardians’ assembly!</a:t>
            </a:r>
            <a:endParaRPr lang="en-US" dirty="0">
              <a:solidFill>
                <a:schemeClr val="tx1"/>
              </a:solidFill>
            </a:endParaRPr>
          </a:p>
          <a:p>
            <a:r>
              <a:rPr lang="en-US" dirty="0" err="1">
                <a:solidFill>
                  <a:schemeClr val="tx1"/>
                </a:solidFill>
              </a:rPr>
              <a:t>ཁྲོ་གཉེར་གཡོ་བའི་ཡི་གེ་ཧཱུ</a:t>
            </a:r>
            <a:r>
              <a:rPr lang="en-US" dirty="0">
                <a:solidFill>
                  <a:schemeClr val="tx1"/>
                </a:solidFill>
              </a:rPr>
              <a:t>ྂ་</a:t>
            </a:r>
            <a:r>
              <a:rPr lang="en-US" dirty="0" err="1">
                <a:solidFill>
                  <a:schemeClr val="tx1"/>
                </a:solidFill>
              </a:rPr>
              <a:t>གིས</a:t>
            </a:r>
            <a:r>
              <a:rPr lang="en-US" dirty="0">
                <a:solidFill>
                  <a:schemeClr val="tx1"/>
                </a:solidFill>
              </a:rPr>
              <a:t>། །</a:t>
            </a:r>
          </a:p>
          <a:p>
            <a:r>
              <a:rPr lang="en-US" dirty="0">
                <a:solidFill>
                  <a:schemeClr val="tx1"/>
                </a:solidFill>
              </a:rPr>
              <a:t>THRO NYER YO WÄI YI GE HUM GI</a:t>
            </a:r>
          </a:p>
          <a:p>
            <a:r>
              <a:rPr lang="en-US" b="1" dirty="0">
                <a:solidFill>
                  <a:schemeClr val="tx1"/>
                </a:solidFill>
              </a:rPr>
              <a:t>Shaking, frowning, with her HUM sign</a:t>
            </a:r>
            <a:endParaRPr lang="en-US" dirty="0">
              <a:solidFill>
                <a:schemeClr val="tx1"/>
              </a:solidFill>
            </a:endParaRPr>
          </a:p>
          <a:p>
            <a:r>
              <a:rPr lang="en-US" dirty="0" err="1">
                <a:solidFill>
                  <a:schemeClr val="tx1"/>
                </a:solidFill>
              </a:rPr>
              <a:t>ཕོངས་པ་ཐམས་ཅད་རྣམ་པར་སྒྲོལ་མ</a:t>
            </a:r>
            <a:r>
              <a:rPr lang="en-US" dirty="0">
                <a:solidFill>
                  <a:schemeClr val="tx1"/>
                </a:solidFill>
              </a:rPr>
              <a:t>། །</a:t>
            </a:r>
          </a:p>
          <a:p>
            <a:r>
              <a:rPr lang="en-US" dirty="0">
                <a:solidFill>
                  <a:schemeClr val="tx1"/>
                </a:solidFill>
              </a:rPr>
              <a:t>PHONG PA THAM CHÄ NAM PAR DRÖL MA</a:t>
            </a:r>
          </a:p>
          <a:p>
            <a:r>
              <a:rPr lang="en-US" b="1" dirty="0">
                <a:solidFill>
                  <a:schemeClr val="tx1"/>
                </a:solidFill>
              </a:rPr>
              <a:t>Saving from every misfortune!</a:t>
            </a:r>
            <a:r>
              <a:rPr lang="en-US" dirty="0">
                <a:solidFill>
                  <a:schemeClr val="tx1"/>
                </a:solidFill>
              </a:rPr>
              <a:t> </a:t>
            </a: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62</a:t>
            </a:fld>
            <a:endParaRPr lang="en-GB"/>
          </a:p>
        </p:txBody>
      </p:sp>
    </p:spTree>
    <p:extLst>
      <p:ext uri="{BB962C8B-B14F-4D97-AF65-F5344CB8AC3E}">
        <p14:creationId xmlns:p14="http://schemas.microsoft.com/office/powerpoint/2010/main" val="2903929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ཕྱག་འཚལ་ཟླ་བའི་དུམ་བུའི་དབུ་རྒྱན</a:t>
            </a:r>
            <a:r>
              <a:rPr lang="en-US" dirty="0">
                <a:solidFill>
                  <a:schemeClr val="tx1"/>
                </a:solidFill>
              </a:rPr>
              <a:t>། །</a:t>
            </a:r>
          </a:p>
          <a:p>
            <a:r>
              <a:rPr lang="en-US" dirty="0">
                <a:solidFill>
                  <a:schemeClr val="tx1"/>
                </a:solidFill>
              </a:rPr>
              <a:t>CHHAG TSHÄL DA WÄI DUM BÜ U GYÄN</a:t>
            </a:r>
          </a:p>
          <a:p>
            <a:r>
              <a:rPr lang="en-US" b="1" dirty="0">
                <a:solidFill>
                  <a:schemeClr val="tx1"/>
                </a:solidFill>
              </a:rPr>
              <a:t>Homage! Crown adorned with crescent</a:t>
            </a:r>
            <a:endParaRPr lang="en-US" dirty="0">
              <a:solidFill>
                <a:schemeClr val="tx1"/>
              </a:solidFill>
            </a:endParaRPr>
          </a:p>
          <a:p>
            <a:r>
              <a:rPr lang="en-US" dirty="0" err="1">
                <a:solidFill>
                  <a:schemeClr val="tx1"/>
                </a:solidFill>
              </a:rPr>
              <a:t>བརྒྱན་པ་ཐམས་ཅད་ཤིན་ཏུ་འབར་མ</a:t>
            </a:r>
            <a:r>
              <a:rPr lang="en-US" dirty="0">
                <a:solidFill>
                  <a:schemeClr val="tx1"/>
                </a:solidFill>
              </a:rPr>
              <a:t>། །</a:t>
            </a:r>
          </a:p>
          <a:p>
            <a:r>
              <a:rPr lang="en-US" dirty="0">
                <a:solidFill>
                  <a:schemeClr val="tx1"/>
                </a:solidFill>
              </a:rPr>
              <a:t>GYÄN PA THAM CHÄ SHIN TU BAR MA</a:t>
            </a:r>
          </a:p>
          <a:p>
            <a:r>
              <a:rPr lang="en-US" b="1" dirty="0">
                <a:solidFill>
                  <a:schemeClr val="tx1"/>
                </a:solidFill>
              </a:rPr>
              <a:t>Moon, all ornaments most shining!</a:t>
            </a:r>
            <a:endParaRPr lang="en-US" dirty="0">
              <a:solidFill>
                <a:schemeClr val="tx1"/>
              </a:solidFill>
            </a:endParaRPr>
          </a:p>
          <a:p>
            <a:r>
              <a:rPr lang="en-US" dirty="0" err="1">
                <a:solidFill>
                  <a:schemeClr val="tx1"/>
                </a:solidFill>
              </a:rPr>
              <a:t>རལ་པའི་ཁྲོད་ན་འོད་དཔག་མེད་ལས</a:t>
            </a:r>
            <a:r>
              <a:rPr lang="en-US" dirty="0">
                <a:solidFill>
                  <a:schemeClr val="tx1"/>
                </a:solidFill>
              </a:rPr>
              <a:t>། །</a:t>
            </a:r>
          </a:p>
          <a:p>
            <a:r>
              <a:rPr lang="en-US" dirty="0">
                <a:solidFill>
                  <a:schemeClr val="tx1"/>
                </a:solidFill>
              </a:rPr>
              <a:t>RÄL PÄI KHUR NA </a:t>
            </a:r>
            <a:r>
              <a:rPr lang="en-US" dirty="0" err="1">
                <a:solidFill>
                  <a:schemeClr val="tx1"/>
                </a:solidFill>
              </a:rPr>
              <a:t>Ö</a:t>
            </a:r>
            <a:r>
              <a:rPr lang="en-US" dirty="0">
                <a:solidFill>
                  <a:schemeClr val="tx1"/>
                </a:solidFill>
              </a:rPr>
              <a:t> PAG ME LÄ</a:t>
            </a:r>
          </a:p>
          <a:p>
            <a:r>
              <a:rPr lang="en-US" b="1" dirty="0">
                <a:solidFill>
                  <a:schemeClr val="tx1"/>
                </a:solidFill>
              </a:rPr>
              <a:t>Amitabha in her hair-knot</a:t>
            </a:r>
            <a:endParaRPr lang="en-US" dirty="0">
              <a:solidFill>
                <a:schemeClr val="tx1"/>
              </a:solidFill>
            </a:endParaRPr>
          </a:p>
          <a:p>
            <a:r>
              <a:rPr lang="en-US" dirty="0" err="1">
                <a:solidFill>
                  <a:schemeClr val="tx1"/>
                </a:solidFill>
              </a:rPr>
              <a:t>རྟག་པར་ཤིན་ཏུ་འོད་རབ་མཛད་མ</a:t>
            </a:r>
            <a:r>
              <a:rPr lang="en-US" dirty="0">
                <a:solidFill>
                  <a:schemeClr val="tx1"/>
                </a:solidFill>
              </a:rPr>
              <a:t>། །</a:t>
            </a:r>
          </a:p>
          <a:p>
            <a:r>
              <a:rPr lang="en-US" dirty="0">
                <a:solidFill>
                  <a:schemeClr val="tx1"/>
                </a:solidFill>
              </a:rPr>
              <a:t>TAG PAR SHIN TU </a:t>
            </a:r>
            <a:r>
              <a:rPr lang="en-US" dirty="0" err="1">
                <a:solidFill>
                  <a:schemeClr val="tx1"/>
                </a:solidFill>
              </a:rPr>
              <a:t>Ö</a:t>
            </a:r>
            <a:r>
              <a:rPr lang="en-US" dirty="0">
                <a:solidFill>
                  <a:schemeClr val="tx1"/>
                </a:solidFill>
              </a:rPr>
              <a:t> RAB DZÄ MA</a:t>
            </a:r>
          </a:p>
          <a:p>
            <a:r>
              <a:rPr lang="en-US" b="1" dirty="0">
                <a:solidFill>
                  <a:schemeClr val="tx1"/>
                </a:solidFill>
              </a:rPr>
              <a:t>Sending out much light eternal!</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63</a:t>
            </a:fld>
            <a:endParaRPr lang="en-GB"/>
          </a:p>
        </p:txBody>
      </p:sp>
    </p:spTree>
    <p:extLst>
      <p:ext uri="{BB962C8B-B14F-4D97-AF65-F5344CB8AC3E}">
        <p14:creationId xmlns:p14="http://schemas.microsoft.com/office/powerpoint/2010/main" val="1605939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ཕྱག་འཚལ་བསྐལ་པ་ཐ་མའི་མེ་ལྟར</a:t>
            </a:r>
            <a:r>
              <a:rPr lang="en-US" dirty="0">
                <a:solidFill>
                  <a:schemeClr val="tx1"/>
                </a:solidFill>
              </a:rPr>
              <a:t>། །</a:t>
            </a:r>
          </a:p>
          <a:p>
            <a:r>
              <a:rPr lang="en-US" dirty="0">
                <a:solidFill>
                  <a:schemeClr val="tx1"/>
                </a:solidFill>
              </a:rPr>
              <a:t>CHHAG TSHÄL KÄL PÄI THA MÄI ME TAR</a:t>
            </a:r>
          </a:p>
          <a:p>
            <a:r>
              <a:rPr lang="en-US" b="1" dirty="0">
                <a:solidFill>
                  <a:schemeClr val="tx1"/>
                </a:solidFill>
              </a:rPr>
              <a:t>Homage! She ’mid wreath ablaze like</a:t>
            </a:r>
            <a:endParaRPr lang="en-US" dirty="0">
              <a:solidFill>
                <a:schemeClr val="tx1"/>
              </a:solidFill>
            </a:endParaRPr>
          </a:p>
          <a:p>
            <a:r>
              <a:rPr lang="en-US" dirty="0" err="1">
                <a:solidFill>
                  <a:schemeClr val="tx1"/>
                </a:solidFill>
              </a:rPr>
              <a:t>འབར་བའི་ཕྲེང་བའི་དབུས་ན་གནས་མ</a:t>
            </a:r>
            <a:r>
              <a:rPr lang="en-US" dirty="0">
                <a:solidFill>
                  <a:schemeClr val="tx1"/>
                </a:solidFill>
              </a:rPr>
              <a:t>། །</a:t>
            </a:r>
          </a:p>
          <a:p>
            <a:r>
              <a:rPr lang="en-US" dirty="0">
                <a:solidFill>
                  <a:schemeClr val="tx1"/>
                </a:solidFill>
              </a:rPr>
              <a:t>BAR WÄI THRENG WÄI </a:t>
            </a:r>
            <a:r>
              <a:rPr lang="en-US" dirty="0" err="1">
                <a:solidFill>
                  <a:schemeClr val="tx1"/>
                </a:solidFill>
              </a:rPr>
              <a:t>Ü</a:t>
            </a:r>
            <a:r>
              <a:rPr lang="en-US" dirty="0">
                <a:solidFill>
                  <a:schemeClr val="tx1"/>
                </a:solidFill>
              </a:rPr>
              <a:t> NA NÄ MA</a:t>
            </a:r>
          </a:p>
          <a:p>
            <a:r>
              <a:rPr lang="en-US" b="1" dirty="0">
                <a:solidFill>
                  <a:schemeClr val="tx1"/>
                </a:solidFill>
              </a:rPr>
              <a:t>Eon-ending </a:t>
            </a:r>
            <a:r>
              <a:rPr lang="en-US" b="1" dirty="0" smtClean="0">
                <a:solidFill>
                  <a:schemeClr val="tx1"/>
                </a:solidFill>
              </a:rPr>
              <a:t>fire </a:t>
            </a:r>
            <a:r>
              <a:rPr lang="en-US" b="1" dirty="0">
                <a:solidFill>
                  <a:schemeClr val="tx1"/>
                </a:solidFill>
              </a:rPr>
              <a:t>abiding!</a:t>
            </a:r>
            <a:endParaRPr lang="en-US" dirty="0">
              <a:solidFill>
                <a:schemeClr val="tx1"/>
              </a:solidFill>
            </a:endParaRPr>
          </a:p>
          <a:p>
            <a:r>
              <a:rPr lang="en-US" dirty="0" err="1">
                <a:solidFill>
                  <a:schemeClr val="tx1"/>
                </a:solidFill>
              </a:rPr>
              <a:t>གཡས་བརྐྱང་གཡོན་བསྐུམ་ཀུན་ནས་བསྐོར་དགའི</a:t>
            </a:r>
            <a:r>
              <a:rPr lang="en-US" dirty="0">
                <a:solidFill>
                  <a:schemeClr val="tx1"/>
                </a:solidFill>
              </a:rPr>
              <a:t>། །</a:t>
            </a:r>
          </a:p>
          <a:p>
            <a:r>
              <a:rPr lang="en-US" dirty="0">
                <a:solidFill>
                  <a:schemeClr val="tx1"/>
                </a:solidFill>
              </a:rPr>
              <a:t>YÄ KYANG YÖN KUM KÜN NÄ KOR GÄI</a:t>
            </a:r>
          </a:p>
          <a:p>
            <a:r>
              <a:rPr lang="en-US" b="1" dirty="0">
                <a:solidFill>
                  <a:schemeClr val="tx1"/>
                </a:solidFill>
              </a:rPr>
              <a:t>Right stretched, left bent, joy surrounds you</a:t>
            </a:r>
            <a:endParaRPr lang="en-US" dirty="0">
              <a:solidFill>
                <a:schemeClr val="tx1"/>
              </a:solidFill>
            </a:endParaRPr>
          </a:p>
          <a:p>
            <a:r>
              <a:rPr lang="en-US" dirty="0" err="1">
                <a:solidFill>
                  <a:schemeClr val="tx1"/>
                </a:solidFill>
              </a:rPr>
              <a:t>དགྲ་ཡི་དཔུང་ནི་རྣམ་པར་འཇོམས་མ</a:t>
            </a:r>
            <a:r>
              <a:rPr lang="en-US" dirty="0">
                <a:solidFill>
                  <a:schemeClr val="tx1"/>
                </a:solidFill>
              </a:rPr>
              <a:t>། །</a:t>
            </a:r>
          </a:p>
          <a:p>
            <a:r>
              <a:rPr lang="en-US" dirty="0">
                <a:solidFill>
                  <a:schemeClr val="tx1"/>
                </a:solidFill>
              </a:rPr>
              <a:t>DRA YI PUNG NI NAM PAR JOM MA</a:t>
            </a:r>
          </a:p>
          <a:p>
            <a:r>
              <a:rPr lang="en-US" b="1" dirty="0">
                <a:solidFill>
                  <a:schemeClr val="tx1"/>
                </a:solidFill>
              </a:rPr>
              <a:t>Troops of enemies destroying!</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64</a:t>
            </a:fld>
            <a:endParaRPr lang="en-GB"/>
          </a:p>
        </p:txBody>
      </p:sp>
    </p:spTree>
    <p:extLst>
      <p:ext uri="{BB962C8B-B14F-4D97-AF65-F5344CB8AC3E}">
        <p14:creationId xmlns:p14="http://schemas.microsoft.com/office/powerpoint/2010/main" val="2826186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ཕྱག་འཚལ་ས་གཞིའི་ངོས་ལ་ཕྱག་གི</a:t>
            </a:r>
            <a:r>
              <a:rPr lang="en-US" dirty="0">
                <a:solidFill>
                  <a:schemeClr val="tx1"/>
                </a:solidFill>
              </a:rPr>
              <a:t> །</a:t>
            </a:r>
          </a:p>
          <a:p>
            <a:r>
              <a:rPr lang="en-US" dirty="0">
                <a:solidFill>
                  <a:schemeClr val="tx1"/>
                </a:solidFill>
              </a:rPr>
              <a:t>CHHAG TSHÄL SA ZHII NGÖ LA CHHAG GI</a:t>
            </a:r>
          </a:p>
          <a:p>
            <a:r>
              <a:rPr lang="en-US" b="1" dirty="0">
                <a:solidFill>
                  <a:schemeClr val="tx1"/>
                </a:solidFill>
              </a:rPr>
              <a:t>Homage! She who strikes the ground with</a:t>
            </a:r>
            <a:endParaRPr lang="en-US" dirty="0">
              <a:solidFill>
                <a:schemeClr val="tx1"/>
              </a:solidFill>
            </a:endParaRPr>
          </a:p>
          <a:p>
            <a:r>
              <a:rPr lang="en-US" dirty="0" err="1">
                <a:solidFill>
                  <a:schemeClr val="tx1"/>
                </a:solidFill>
              </a:rPr>
              <a:t>མཐིལ་གྱིས་བསྣུན་ཅིང་ཞབས་ཀྱིས་བརྡུང་མ</a:t>
            </a:r>
            <a:r>
              <a:rPr lang="en-US" dirty="0">
                <a:solidFill>
                  <a:schemeClr val="tx1"/>
                </a:solidFill>
              </a:rPr>
              <a:t>། །</a:t>
            </a:r>
          </a:p>
          <a:p>
            <a:r>
              <a:rPr lang="en-US" dirty="0">
                <a:solidFill>
                  <a:schemeClr val="tx1"/>
                </a:solidFill>
              </a:rPr>
              <a:t>THIL GYI NÜN CHING ZHAB KYI DUNG MA</a:t>
            </a:r>
          </a:p>
          <a:p>
            <a:r>
              <a:rPr lang="en-US" b="1" dirty="0">
                <a:solidFill>
                  <a:schemeClr val="tx1"/>
                </a:solidFill>
              </a:rPr>
              <a:t>Her palm, and with her foot beats it!</a:t>
            </a:r>
            <a:endParaRPr lang="en-US" dirty="0">
              <a:solidFill>
                <a:schemeClr val="tx1"/>
              </a:solidFill>
            </a:endParaRPr>
          </a:p>
          <a:p>
            <a:r>
              <a:rPr lang="en-US" dirty="0" err="1">
                <a:solidFill>
                  <a:schemeClr val="tx1"/>
                </a:solidFill>
              </a:rPr>
              <a:t>ཁྲོ་གཉེར་ཅན་མཛད་ཡི་གེ་ཧཱུ</a:t>
            </a:r>
            <a:r>
              <a:rPr lang="en-US" dirty="0">
                <a:solidFill>
                  <a:schemeClr val="tx1"/>
                </a:solidFill>
              </a:rPr>
              <a:t>ྂ་</a:t>
            </a:r>
            <a:r>
              <a:rPr lang="en-US" dirty="0" err="1">
                <a:solidFill>
                  <a:schemeClr val="tx1"/>
                </a:solidFill>
              </a:rPr>
              <a:t>གིས</a:t>
            </a:r>
            <a:r>
              <a:rPr lang="en-US" dirty="0">
                <a:solidFill>
                  <a:schemeClr val="tx1"/>
                </a:solidFill>
              </a:rPr>
              <a:t>། །</a:t>
            </a:r>
          </a:p>
          <a:p>
            <a:r>
              <a:rPr lang="en-US" dirty="0">
                <a:solidFill>
                  <a:schemeClr val="tx1"/>
                </a:solidFill>
              </a:rPr>
              <a:t>THRO NYER CHÄN DZÄ YI GE HUM GI</a:t>
            </a:r>
          </a:p>
          <a:p>
            <a:r>
              <a:rPr lang="en-US" b="1" dirty="0">
                <a:solidFill>
                  <a:schemeClr val="tx1"/>
                </a:solidFill>
              </a:rPr>
              <a:t>Scowling, with the letter HUM the</a:t>
            </a:r>
            <a:endParaRPr lang="en-US" dirty="0">
              <a:solidFill>
                <a:schemeClr val="tx1"/>
              </a:solidFill>
            </a:endParaRPr>
          </a:p>
          <a:p>
            <a:r>
              <a:rPr lang="en-US" dirty="0" err="1">
                <a:solidFill>
                  <a:schemeClr val="tx1"/>
                </a:solidFill>
              </a:rPr>
              <a:t>རིམ་པ་བདུན་པོ་རྣམས་ནི་འགེམས་མ</a:t>
            </a:r>
            <a:r>
              <a:rPr lang="en-US" dirty="0">
                <a:solidFill>
                  <a:schemeClr val="tx1"/>
                </a:solidFill>
              </a:rPr>
              <a:t>། །</a:t>
            </a:r>
          </a:p>
          <a:p>
            <a:r>
              <a:rPr lang="en-US" dirty="0">
                <a:solidFill>
                  <a:schemeClr val="tx1"/>
                </a:solidFill>
              </a:rPr>
              <a:t>RIM PA DÜN PO NAM NI GEM MA</a:t>
            </a:r>
          </a:p>
          <a:p>
            <a:r>
              <a:rPr lang="en-US" b="1" dirty="0">
                <a:solidFill>
                  <a:schemeClr val="tx1"/>
                </a:solidFill>
              </a:rPr>
              <a:t>Seven levels she does conquer!</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65</a:t>
            </a:fld>
            <a:endParaRPr lang="en-GB"/>
          </a:p>
        </p:txBody>
      </p:sp>
    </p:spTree>
    <p:extLst>
      <p:ext uri="{BB962C8B-B14F-4D97-AF65-F5344CB8AC3E}">
        <p14:creationId xmlns:p14="http://schemas.microsoft.com/office/powerpoint/2010/main" val="12891456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ཕྱག་འཚལ་བདེ་མ་དགེ་མ་ཞི་མ</a:t>
            </a:r>
            <a:r>
              <a:rPr lang="en-US" dirty="0">
                <a:solidFill>
                  <a:schemeClr val="tx1"/>
                </a:solidFill>
              </a:rPr>
              <a:t>། །</a:t>
            </a:r>
          </a:p>
          <a:p>
            <a:r>
              <a:rPr lang="en-US" dirty="0">
                <a:solidFill>
                  <a:schemeClr val="tx1"/>
                </a:solidFill>
              </a:rPr>
              <a:t>CHHAG TSHÄL DE MA GE MA ZHI MA</a:t>
            </a:r>
          </a:p>
          <a:p>
            <a:r>
              <a:rPr lang="en-US" b="1" dirty="0">
                <a:solidFill>
                  <a:schemeClr val="tx1"/>
                </a:solidFill>
              </a:rPr>
              <a:t>Homage! Happy, virtuous, peaceful!</a:t>
            </a:r>
            <a:endParaRPr lang="en-US" dirty="0">
              <a:solidFill>
                <a:schemeClr val="tx1"/>
              </a:solidFill>
            </a:endParaRPr>
          </a:p>
          <a:p>
            <a:r>
              <a:rPr lang="en-US" dirty="0" err="1">
                <a:solidFill>
                  <a:schemeClr val="tx1"/>
                </a:solidFill>
              </a:rPr>
              <a:t>མྱ་ངན་འདས་ཞི་སྤྱོད་ཡུལ་ཉིད་མ</a:t>
            </a:r>
            <a:r>
              <a:rPr lang="en-US" dirty="0">
                <a:solidFill>
                  <a:schemeClr val="tx1"/>
                </a:solidFill>
              </a:rPr>
              <a:t>། །</a:t>
            </a:r>
          </a:p>
          <a:p>
            <a:r>
              <a:rPr lang="en-US" dirty="0">
                <a:solidFill>
                  <a:schemeClr val="tx1"/>
                </a:solidFill>
              </a:rPr>
              <a:t>NYA NGÄN DÄ ZHI CHÖ YÜL NYI MA</a:t>
            </a:r>
          </a:p>
          <a:p>
            <a:r>
              <a:rPr lang="en-US" b="1" dirty="0">
                <a:solidFill>
                  <a:schemeClr val="tx1"/>
                </a:solidFill>
              </a:rPr>
              <a:t>She whose field is peace, nirvana!</a:t>
            </a:r>
            <a:endParaRPr lang="en-US" dirty="0">
              <a:solidFill>
                <a:schemeClr val="tx1"/>
              </a:solidFill>
            </a:endParaRPr>
          </a:p>
          <a:p>
            <a:r>
              <a:rPr lang="en-US" dirty="0" err="1">
                <a:solidFill>
                  <a:schemeClr val="tx1"/>
                </a:solidFill>
              </a:rPr>
              <a:t>སྭཱ་ཧཱ་ཨོཾ་དང་ཡང་དག་ལྡན་པས</a:t>
            </a:r>
            <a:r>
              <a:rPr lang="en-US" dirty="0">
                <a:solidFill>
                  <a:schemeClr val="tx1"/>
                </a:solidFill>
              </a:rPr>
              <a:t>། །</a:t>
            </a:r>
          </a:p>
          <a:p>
            <a:r>
              <a:rPr lang="en-US" dirty="0">
                <a:solidFill>
                  <a:schemeClr val="tx1"/>
                </a:solidFill>
              </a:rPr>
              <a:t>SVAHA OM DANG YANG DAG DÄN PÄ</a:t>
            </a:r>
          </a:p>
          <a:p>
            <a:r>
              <a:rPr lang="en-US" b="1" dirty="0">
                <a:solidFill>
                  <a:schemeClr val="tx1"/>
                </a:solidFill>
              </a:rPr>
              <a:t>She endowed with OM and SVAHA,</a:t>
            </a:r>
            <a:endParaRPr lang="en-US" dirty="0">
              <a:solidFill>
                <a:schemeClr val="tx1"/>
              </a:solidFill>
            </a:endParaRPr>
          </a:p>
          <a:p>
            <a:r>
              <a:rPr lang="en-US" dirty="0" err="1">
                <a:solidFill>
                  <a:schemeClr val="tx1"/>
                </a:solidFill>
              </a:rPr>
              <a:t>སྡིག་པ་ཆེན་པོ་འཇོམས་པ་ཉིད་མ</a:t>
            </a:r>
            <a:r>
              <a:rPr lang="en-US" dirty="0">
                <a:solidFill>
                  <a:schemeClr val="tx1"/>
                </a:solidFill>
              </a:rPr>
              <a:t>། །</a:t>
            </a:r>
          </a:p>
          <a:p>
            <a:r>
              <a:rPr lang="en-US" dirty="0">
                <a:solidFill>
                  <a:schemeClr val="tx1"/>
                </a:solidFill>
              </a:rPr>
              <a:t>DIG PA CHHEN PO JOM PA NYI MA</a:t>
            </a:r>
          </a:p>
          <a:p>
            <a:r>
              <a:rPr lang="en-US" b="1" dirty="0">
                <a:solidFill>
                  <a:schemeClr val="tx1"/>
                </a:solidFill>
              </a:rPr>
              <a:t>Destroyer of the great evil!</a:t>
            </a:r>
            <a:r>
              <a:rPr lang="en-US" dirty="0">
                <a:solidFill>
                  <a:schemeClr val="tx1"/>
                </a:solidFill>
              </a:rPr>
              <a:t> </a:t>
            </a:r>
            <a:endParaRPr lang="en-US" sz="5200" dirty="0"/>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66</a:t>
            </a:fld>
            <a:endParaRPr lang="en-GB"/>
          </a:p>
        </p:txBody>
      </p:sp>
    </p:spTree>
    <p:extLst>
      <p:ext uri="{BB962C8B-B14F-4D97-AF65-F5344CB8AC3E}">
        <p14:creationId xmlns:p14="http://schemas.microsoft.com/office/powerpoint/2010/main" val="14188912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ཕྱག་འཚལ་ཀུན་ནས་བསྐོར་རབ་དགའ་བའི</a:t>
            </a:r>
            <a:r>
              <a:rPr lang="en-US" dirty="0">
                <a:solidFill>
                  <a:schemeClr val="tx1"/>
                </a:solidFill>
              </a:rPr>
              <a:t>། །</a:t>
            </a:r>
          </a:p>
          <a:p>
            <a:r>
              <a:rPr lang="en-US" dirty="0">
                <a:solidFill>
                  <a:schemeClr val="tx1"/>
                </a:solidFill>
              </a:rPr>
              <a:t>CHHAG TSHÄL KÜN NÄ KOR RAB GA WÄI</a:t>
            </a:r>
          </a:p>
          <a:p>
            <a:r>
              <a:rPr lang="en-US" b="1" dirty="0">
                <a:solidFill>
                  <a:schemeClr val="tx1"/>
                </a:solidFill>
              </a:rPr>
              <a:t>Homage! She with joy surrounded</a:t>
            </a:r>
            <a:endParaRPr lang="en-US" dirty="0">
              <a:solidFill>
                <a:schemeClr val="tx1"/>
              </a:solidFill>
            </a:endParaRPr>
          </a:p>
          <a:p>
            <a:r>
              <a:rPr lang="en-US" dirty="0" err="1">
                <a:solidFill>
                  <a:schemeClr val="tx1"/>
                </a:solidFill>
              </a:rPr>
              <a:t>དགྲ་ཡི་ལུས་ནི་རབ་ཏུ་འགེམས་མ</a:t>
            </a:r>
            <a:r>
              <a:rPr lang="en-US" dirty="0">
                <a:solidFill>
                  <a:schemeClr val="tx1"/>
                </a:solidFill>
              </a:rPr>
              <a:t>། །</a:t>
            </a:r>
          </a:p>
          <a:p>
            <a:r>
              <a:rPr lang="en-US" dirty="0">
                <a:solidFill>
                  <a:schemeClr val="tx1"/>
                </a:solidFill>
              </a:rPr>
              <a:t>DRA YI LÜ NI NAM PAR GEM MA</a:t>
            </a:r>
          </a:p>
          <a:p>
            <a:r>
              <a:rPr lang="en-US" b="1" dirty="0">
                <a:solidFill>
                  <a:schemeClr val="tx1"/>
                </a:solidFill>
              </a:rPr>
              <a:t>Tearing foes’ bodies asunder,</a:t>
            </a:r>
            <a:endParaRPr lang="en-US" dirty="0">
              <a:solidFill>
                <a:schemeClr val="tx1"/>
              </a:solidFill>
            </a:endParaRPr>
          </a:p>
          <a:p>
            <a:r>
              <a:rPr lang="en-US" dirty="0" err="1">
                <a:solidFill>
                  <a:schemeClr val="tx1"/>
                </a:solidFill>
              </a:rPr>
              <a:t>ཡི་གེ་བཅུ་པའི་ངག་ནི་བཀོད་པའི</a:t>
            </a:r>
            <a:r>
              <a:rPr lang="en-US" dirty="0">
                <a:solidFill>
                  <a:schemeClr val="tx1"/>
                </a:solidFill>
              </a:rPr>
              <a:t>། །</a:t>
            </a:r>
          </a:p>
          <a:p>
            <a:r>
              <a:rPr lang="en-US" dirty="0">
                <a:solidFill>
                  <a:schemeClr val="tx1"/>
                </a:solidFill>
              </a:rPr>
              <a:t>YI GE CHU PÄI NGAG NI KÖ PÄI</a:t>
            </a:r>
          </a:p>
          <a:p>
            <a:r>
              <a:rPr lang="en-US" b="1" dirty="0">
                <a:solidFill>
                  <a:schemeClr val="tx1"/>
                </a:solidFill>
              </a:rPr>
              <a:t>Frees with HUM and knowledge mantra,</a:t>
            </a:r>
            <a:endParaRPr lang="en-US" dirty="0">
              <a:solidFill>
                <a:schemeClr val="tx1"/>
              </a:solidFill>
            </a:endParaRPr>
          </a:p>
          <a:p>
            <a:r>
              <a:rPr lang="en-US" dirty="0" err="1">
                <a:solidFill>
                  <a:schemeClr val="tx1"/>
                </a:solidFill>
              </a:rPr>
              <a:t>རིག་པ་ཧཱུ</a:t>
            </a:r>
            <a:r>
              <a:rPr lang="en-US" dirty="0">
                <a:solidFill>
                  <a:schemeClr val="tx1"/>
                </a:solidFill>
              </a:rPr>
              <a:t>ྂ་</a:t>
            </a:r>
            <a:r>
              <a:rPr lang="en-US" dirty="0" err="1">
                <a:solidFill>
                  <a:schemeClr val="tx1"/>
                </a:solidFill>
              </a:rPr>
              <a:t>ལས་སྒྲོལ་མ་ཉིད་མ</a:t>
            </a:r>
            <a:r>
              <a:rPr lang="en-US" dirty="0">
                <a:solidFill>
                  <a:schemeClr val="tx1"/>
                </a:solidFill>
              </a:rPr>
              <a:t>། །</a:t>
            </a:r>
          </a:p>
          <a:p>
            <a:r>
              <a:rPr lang="en-US" dirty="0">
                <a:solidFill>
                  <a:schemeClr val="tx1"/>
                </a:solidFill>
              </a:rPr>
              <a:t>RIG PA HUM LÄ DRÖL MA NYI MA</a:t>
            </a:r>
          </a:p>
          <a:p>
            <a:r>
              <a:rPr lang="en-US" b="1" dirty="0">
                <a:solidFill>
                  <a:schemeClr val="tx1"/>
                </a:solidFill>
              </a:rPr>
              <a:t>Arrangement of the ten letters!</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67</a:t>
            </a:fld>
            <a:endParaRPr lang="en-GB"/>
          </a:p>
        </p:txBody>
      </p:sp>
    </p:spTree>
    <p:extLst>
      <p:ext uri="{BB962C8B-B14F-4D97-AF65-F5344CB8AC3E}">
        <p14:creationId xmlns:p14="http://schemas.microsoft.com/office/powerpoint/2010/main" val="3805340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ཕྱག་འཚལ་ཏུ་རེའི་ཞབས་ནི་བརྡབས་པས</a:t>
            </a:r>
            <a:r>
              <a:rPr lang="en-US" dirty="0">
                <a:solidFill>
                  <a:schemeClr val="tx1"/>
                </a:solidFill>
              </a:rPr>
              <a:t>། །</a:t>
            </a:r>
          </a:p>
          <a:p>
            <a:r>
              <a:rPr lang="en-US" dirty="0">
                <a:solidFill>
                  <a:schemeClr val="tx1"/>
                </a:solidFill>
              </a:rPr>
              <a:t>CHHAG TSHÄL TURE ZHAB NI DEB PÄ</a:t>
            </a:r>
          </a:p>
          <a:p>
            <a:r>
              <a:rPr lang="en-US" b="1" dirty="0">
                <a:solidFill>
                  <a:schemeClr val="tx1"/>
                </a:solidFill>
              </a:rPr>
              <a:t>Homage! TURE! With seed letter</a:t>
            </a:r>
            <a:endParaRPr lang="en-US" dirty="0">
              <a:solidFill>
                <a:schemeClr val="tx1"/>
              </a:solidFill>
            </a:endParaRPr>
          </a:p>
          <a:p>
            <a:r>
              <a:rPr lang="en-US" dirty="0" err="1">
                <a:solidFill>
                  <a:schemeClr val="tx1"/>
                </a:solidFill>
              </a:rPr>
              <a:t>ཧཱུ</a:t>
            </a:r>
            <a:r>
              <a:rPr lang="en-US" dirty="0">
                <a:solidFill>
                  <a:schemeClr val="tx1"/>
                </a:solidFill>
              </a:rPr>
              <a:t>ྂ་</a:t>
            </a:r>
            <a:r>
              <a:rPr lang="en-US" dirty="0" err="1">
                <a:solidFill>
                  <a:schemeClr val="tx1"/>
                </a:solidFill>
              </a:rPr>
              <a:t>གི་རྣམ་པའི་ས་བོན་ཉིད་མ</a:t>
            </a:r>
            <a:r>
              <a:rPr lang="en-US" dirty="0">
                <a:solidFill>
                  <a:schemeClr val="tx1"/>
                </a:solidFill>
              </a:rPr>
              <a:t>། །</a:t>
            </a:r>
          </a:p>
          <a:p>
            <a:r>
              <a:rPr lang="en-US" dirty="0">
                <a:solidFill>
                  <a:schemeClr val="tx1"/>
                </a:solidFill>
              </a:rPr>
              <a:t>HUM GI NAM PÄI SA BÖN NYI MA</a:t>
            </a:r>
          </a:p>
          <a:p>
            <a:r>
              <a:rPr lang="en-US" b="1" dirty="0">
                <a:solidFill>
                  <a:schemeClr val="tx1"/>
                </a:solidFill>
              </a:rPr>
              <a:t>Of the shape of syllable HUM!</a:t>
            </a:r>
            <a:endParaRPr lang="en-US" dirty="0">
              <a:solidFill>
                <a:schemeClr val="tx1"/>
              </a:solidFill>
            </a:endParaRPr>
          </a:p>
          <a:p>
            <a:r>
              <a:rPr lang="en-US" dirty="0" err="1">
                <a:solidFill>
                  <a:schemeClr val="tx1"/>
                </a:solidFill>
              </a:rPr>
              <a:t>རི་རབ་མནྡ་ར་དང་འབིགས་བྱེད</a:t>
            </a:r>
            <a:r>
              <a:rPr lang="en-US" dirty="0">
                <a:solidFill>
                  <a:schemeClr val="tx1"/>
                </a:solidFill>
              </a:rPr>
              <a:t>། །</a:t>
            </a:r>
          </a:p>
          <a:p>
            <a:r>
              <a:rPr lang="en-US" dirty="0">
                <a:solidFill>
                  <a:schemeClr val="tx1"/>
                </a:solidFill>
              </a:rPr>
              <a:t>RI RAB MANDHARA DANG BIG JE</a:t>
            </a:r>
          </a:p>
          <a:p>
            <a:r>
              <a:rPr lang="en-US" b="1" dirty="0">
                <a:solidFill>
                  <a:schemeClr val="tx1"/>
                </a:solidFill>
              </a:rPr>
              <a:t>By foot stamping shakes the three worlds,</a:t>
            </a:r>
            <a:endParaRPr lang="en-US" dirty="0">
              <a:solidFill>
                <a:schemeClr val="tx1"/>
              </a:solidFill>
            </a:endParaRPr>
          </a:p>
          <a:p>
            <a:r>
              <a:rPr lang="en-US" dirty="0" err="1">
                <a:solidFill>
                  <a:schemeClr val="tx1"/>
                </a:solidFill>
              </a:rPr>
              <a:t>འཇིག་རྟེན་གསུམ་རྣམས་གཡོ་བ་ཉིད་མ</a:t>
            </a:r>
            <a:r>
              <a:rPr lang="en-US" dirty="0">
                <a:solidFill>
                  <a:schemeClr val="tx1"/>
                </a:solidFill>
              </a:rPr>
              <a:t>། །</a:t>
            </a:r>
          </a:p>
          <a:p>
            <a:r>
              <a:rPr lang="en-US" dirty="0">
                <a:solidFill>
                  <a:schemeClr val="tx1"/>
                </a:solidFill>
              </a:rPr>
              <a:t>JIG TEN SUM NAM YO WA NYI MA</a:t>
            </a:r>
          </a:p>
          <a:p>
            <a:r>
              <a:rPr lang="en-US" b="1" dirty="0">
                <a:solidFill>
                  <a:schemeClr val="tx1"/>
                </a:solidFill>
              </a:rPr>
              <a:t>Meru, </a:t>
            </a:r>
            <a:r>
              <a:rPr lang="en-US" b="1" dirty="0" err="1">
                <a:solidFill>
                  <a:schemeClr val="tx1"/>
                </a:solidFill>
              </a:rPr>
              <a:t>Mandara</a:t>
            </a:r>
            <a:r>
              <a:rPr lang="en-US" b="1" dirty="0">
                <a:solidFill>
                  <a:schemeClr val="tx1"/>
                </a:solidFill>
              </a:rPr>
              <a:t>, and Vindhya!</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68</a:t>
            </a:fld>
            <a:endParaRPr lang="en-GB"/>
          </a:p>
        </p:txBody>
      </p:sp>
    </p:spTree>
    <p:extLst>
      <p:ext uri="{BB962C8B-B14F-4D97-AF65-F5344CB8AC3E}">
        <p14:creationId xmlns:p14="http://schemas.microsoft.com/office/powerpoint/2010/main" val="22007176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ཕྱག་འཚལ་ལྷ་ཡི་མཚོ་ཡི་རྣམ་པའི</a:t>
            </a:r>
            <a:r>
              <a:rPr lang="en-US" dirty="0">
                <a:solidFill>
                  <a:schemeClr val="tx1"/>
                </a:solidFill>
              </a:rPr>
              <a:t>། །</a:t>
            </a:r>
          </a:p>
          <a:p>
            <a:r>
              <a:rPr lang="en-US" dirty="0">
                <a:solidFill>
                  <a:schemeClr val="tx1"/>
                </a:solidFill>
              </a:rPr>
              <a:t>CHHAG TSHÄL LHA YI TSHO YI NAM PÄI</a:t>
            </a:r>
          </a:p>
          <a:p>
            <a:r>
              <a:rPr lang="en-US" b="1" dirty="0">
                <a:solidFill>
                  <a:schemeClr val="tx1"/>
                </a:solidFill>
              </a:rPr>
              <a:t>Homage! Holding in her hand the</a:t>
            </a:r>
            <a:endParaRPr lang="en-US" dirty="0">
              <a:solidFill>
                <a:schemeClr val="tx1"/>
              </a:solidFill>
            </a:endParaRPr>
          </a:p>
          <a:p>
            <a:r>
              <a:rPr lang="en-US" dirty="0" err="1">
                <a:solidFill>
                  <a:schemeClr val="tx1"/>
                </a:solidFill>
              </a:rPr>
              <a:t>རི་དྭགས་རྟགས་ཅན་ཕྱག་ན་བསྣམས་མ</a:t>
            </a:r>
            <a:r>
              <a:rPr lang="en-US" dirty="0">
                <a:solidFill>
                  <a:schemeClr val="tx1"/>
                </a:solidFill>
              </a:rPr>
              <a:t>། །</a:t>
            </a:r>
          </a:p>
          <a:p>
            <a:r>
              <a:rPr lang="en-US" dirty="0">
                <a:solidFill>
                  <a:schemeClr val="tx1"/>
                </a:solidFill>
              </a:rPr>
              <a:t>RI DAG TAG CHÄN CHHAG NA NAM MA</a:t>
            </a:r>
          </a:p>
          <a:p>
            <a:r>
              <a:rPr lang="en-US" b="1" dirty="0">
                <a:solidFill>
                  <a:schemeClr val="tx1"/>
                </a:solidFill>
              </a:rPr>
              <a:t>Hare-marked moon of deva-lake form!</a:t>
            </a:r>
            <a:endParaRPr lang="en-US" dirty="0">
              <a:solidFill>
                <a:schemeClr val="tx1"/>
              </a:solidFill>
            </a:endParaRPr>
          </a:p>
          <a:p>
            <a:r>
              <a:rPr lang="en-US" dirty="0" err="1">
                <a:solidFill>
                  <a:schemeClr val="tx1"/>
                </a:solidFill>
              </a:rPr>
              <a:t>ཏཱ་ར་གཉིས་བརྗོད་ཕཊ་ཀྱི་ཡི་གེས</a:t>
            </a:r>
            <a:r>
              <a:rPr lang="en-US" dirty="0">
                <a:solidFill>
                  <a:schemeClr val="tx1"/>
                </a:solidFill>
              </a:rPr>
              <a:t>། །</a:t>
            </a:r>
          </a:p>
          <a:p>
            <a:r>
              <a:rPr lang="en-US" dirty="0">
                <a:solidFill>
                  <a:schemeClr val="tx1"/>
                </a:solidFill>
              </a:rPr>
              <a:t>TARA NYI JÖ PHAT KYI YI GE</a:t>
            </a:r>
          </a:p>
          <a:p>
            <a:r>
              <a:rPr lang="en-US" b="1" dirty="0">
                <a:solidFill>
                  <a:schemeClr val="tx1"/>
                </a:solidFill>
              </a:rPr>
              <a:t>With twice spoken TARA and PHAT,</a:t>
            </a:r>
            <a:endParaRPr lang="en-US" dirty="0">
              <a:solidFill>
                <a:schemeClr val="tx1"/>
              </a:solidFill>
            </a:endParaRPr>
          </a:p>
          <a:p>
            <a:r>
              <a:rPr lang="en-US" dirty="0" err="1">
                <a:solidFill>
                  <a:schemeClr val="tx1"/>
                </a:solidFill>
              </a:rPr>
              <a:t>དུག་རྣམས་མ་ལུས་པར་ནི་སེལ་མ</a:t>
            </a:r>
            <a:r>
              <a:rPr lang="en-US" dirty="0">
                <a:solidFill>
                  <a:schemeClr val="tx1"/>
                </a:solidFill>
              </a:rPr>
              <a:t>། །</a:t>
            </a:r>
          </a:p>
          <a:p>
            <a:r>
              <a:rPr lang="en-US" dirty="0">
                <a:solidFill>
                  <a:schemeClr val="tx1"/>
                </a:solidFill>
              </a:rPr>
              <a:t>DUG NAM MA LÜ PA NI SEL MA</a:t>
            </a:r>
          </a:p>
          <a:p>
            <a:r>
              <a:rPr lang="en-US" b="1" dirty="0">
                <a:solidFill>
                  <a:schemeClr val="tx1"/>
                </a:solidFill>
              </a:rPr>
              <a:t>Totally dispelling poison!</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69</a:t>
            </a:fld>
            <a:endParaRPr lang="en-GB"/>
          </a:p>
        </p:txBody>
      </p:sp>
    </p:spTree>
    <p:extLst>
      <p:ext uri="{BB962C8B-B14F-4D97-AF65-F5344CB8AC3E}">
        <p14:creationId xmlns:p14="http://schemas.microsoft.com/office/powerpoint/2010/main" val="28358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ཕྱག་འཚལ་སྟོན་ཀའི་ཟླ་བ་ཀུན་ཏུ</a:t>
            </a:r>
            <a:r>
              <a:rPr lang="en-US" dirty="0">
                <a:solidFill>
                  <a:schemeClr val="tx1"/>
                </a:solidFill>
              </a:rPr>
              <a:t>། །</a:t>
            </a:r>
          </a:p>
          <a:p>
            <a:r>
              <a:rPr lang="en-US" dirty="0">
                <a:solidFill>
                  <a:schemeClr val="tx1"/>
                </a:solidFill>
              </a:rPr>
              <a:t>CHHAG TSHÄL TÖN KÄI DA WA KÜN TU</a:t>
            </a:r>
          </a:p>
          <a:p>
            <a:r>
              <a:rPr lang="en-US" b="1" dirty="0">
                <a:solidFill>
                  <a:schemeClr val="tx1"/>
                </a:solidFill>
              </a:rPr>
              <a:t>Homage! She whose face combines a</a:t>
            </a:r>
            <a:endParaRPr lang="en-US" dirty="0">
              <a:solidFill>
                <a:schemeClr val="tx1"/>
              </a:solidFill>
            </a:endParaRPr>
          </a:p>
          <a:p>
            <a:r>
              <a:rPr lang="en-US" dirty="0" err="1">
                <a:solidFill>
                  <a:schemeClr val="tx1"/>
                </a:solidFill>
              </a:rPr>
              <a:t>གང་བ་བརྒྱ་ནི་བརྩེགས་པའི་ཞལ་མ</a:t>
            </a:r>
            <a:r>
              <a:rPr lang="en-US" dirty="0">
                <a:solidFill>
                  <a:schemeClr val="tx1"/>
                </a:solidFill>
              </a:rPr>
              <a:t>། །</a:t>
            </a:r>
          </a:p>
          <a:p>
            <a:r>
              <a:rPr lang="en-US" dirty="0">
                <a:solidFill>
                  <a:schemeClr val="tx1"/>
                </a:solidFill>
              </a:rPr>
              <a:t>GANG WA GYA NI TSEG PÄI ZHÄL MA</a:t>
            </a:r>
          </a:p>
          <a:p>
            <a:r>
              <a:rPr lang="en-US" b="1" dirty="0">
                <a:solidFill>
                  <a:schemeClr val="tx1"/>
                </a:solidFill>
              </a:rPr>
              <a:t>Hundred autumn moons at fullest!</a:t>
            </a:r>
            <a:endParaRPr lang="en-US" dirty="0">
              <a:solidFill>
                <a:schemeClr val="tx1"/>
              </a:solidFill>
            </a:endParaRPr>
          </a:p>
          <a:p>
            <a:r>
              <a:rPr lang="en-US" dirty="0" err="1">
                <a:solidFill>
                  <a:schemeClr val="tx1"/>
                </a:solidFill>
              </a:rPr>
              <a:t>སྐར་མ་སྟོང་ཕྲག་ཚོགས་པ་རྣམས་ཀྱི</a:t>
            </a:r>
            <a:r>
              <a:rPr lang="en-US" dirty="0">
                <a:solidFill>
                  <a:schemeClr val="tx1"/>
                </a:solidFill>
              </a:rPr>
              <a:t>། །</a:t>
            </a:r>
          </a:p>
          <a:p>
            <a:r>
              <a:rPr lang="en-US" dirty="0">
                <a:solidFill>
                  <a:schemeClr val="tx1"/>
                </a:solidFill>
              </a:rPr>
              <a:t>KAR MA TONG THRAG TSHOG PA NAM KYI</a:t>
            </a:r>
          </a:p>
          <a:p>
            <a:r>
              <a:rPr lang="en-US" b="1" dirty="0">
                <a:solidFill>
                  <a:schemeClr val="tx1"/>
                </a:solidFill>
              </a:rPr>
              <a:t>Blazing with light rays resplendent</a:t>
            </a:r>
            <a:endParaRPr lang="en-US" dirty="0">
              <a:solidFill>
                <a:schemeClr val="tx1"/>
              </a:solidFill>
            </a:endParaRPr>
          </a:p>
          <a:p>
            <a:r>
              <a:rPr lang="en-US" dirty="0" err="1">
                <a:solidFill>
                  <a:schemeClr val="tx1"/>
                </a:solidFill>
              </a:rPr>
              <a:t>རབ་ཏུ་ཕྱེ་བའི་འོད་རབ་འབར་མ</a:t>
            </a:r>
            <a:r>
              <a:rPr lang="en-US" dirty="0">
                <a:solidFill>
                  <a:schemeClr val="tx1"/>
                </a:solidFill>
              </a:rPr>
              <a:t>། །</a:t>
            </a:r>
          </a:p>
          <a:p>
            <a:r>
              <a:rPr lang="en-US" dirty="0">
                <a:solidFill>
                  <a:schemeClr val="tx1"/>
                </a:solidFill>
              </a:rPr>
              <a:t>RAB TU CHHE WÄI </a:t>
            </a:r>
            <a:r>
              <a:rPr lang="en-US" dirty="0" err="1">
                <a:solidFill>
                  <a:schemeClr val="tx1"/>
                </a:solidFill>
              </a:rPr>
              <a:t>Ö</a:t>
            </a:r>
            <a:r>
              <a:rPr lang="en-US" dirty="0">
                <a:solidFill>
                  <a:schemeClr val="tx1"/>
                </a:solidFill>
              </a:rPr>
              <a:t> RAB BAR MA</a:t>
            </a:r>
          </a:p>
          <a:p>
            <a:r>
              <a:rPr lang="en-US" b="1" dirty="0">
                <a:solidFill>
                  <a:schemeClr val="tx1"/>
                </a:solidFill>
              </a:rPr>
              <a:t>As a thousand star collection!</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7</a:t>
            </a:fld>
            <a:endParaRPr lang="en-GB"/>
          </a:p>
        </p:txBody>
      </p:sp>
    </p:spTree>
    <p:extLst>
      <p:ext uri="{BB962C8B-B14F-4D97-AF65-F5344CB8AC3E}">
        <p14:creationId xmlns:p14="http://schemas.microsoft.com/office/powerpoint/2010/main" val="15866977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ཕྱག་འཚལ་ལྷ་ཡི་ཚོགས་རྣམས་རྒྱལ་པོ</a:t>
            </a:r>
            <a:r>
              <a:rPr lang="en-US" dirty="0">
                <a:solidFill>
                  <a:schemeClr val="tx1"/>
                </a:solidFill>
              </a:rPr>
              <a:t>། །</a:t>
            </a:r>
          </a:p>
          <a:p>
            <a:r>
              <a:rPr lang="en-US" dirty="0">
                <a:solidFill>
                  <a:schemeClr val="tx1"/>
                </a:solidFill>
              </a:rPr>
              <a:t>CHHAG TSHÄL LHA YI TSHOG NAM GYÄL PO</a:t>
            </a:r>
          </a:p>
          <a:p>
            <a:r>
              <a:rPr lang="en-US" b="1" dirty="0">
                <a:solidFill>
                  <a:schemeClr val="tx1"/>
                </a:solidFill>
              </a:rPr>
              <a:t>Homage! She whom gods and their kings,</a:t>
            </a:r>
            <a:endParaRPr lang="en-US" dirty="0">
              <a:solidFill>
                <a:schemeClr val="tx1"/>
              </a:solidFill>
            </a:endParaRPr>
          </a:p>
          <a:p>
            <a:r>
              <a:rPr lang="en-US" dirty="0" err="1">
                <a:solidFill>
                  <a:schemeClr val="tx1"/>
                </a:solidFill>
              </a:rPr>
              <a:t>ལྷ་དང་མིའམ་ཅི་ཡིས་བསྟེན་མ</a:t>
            </a:r>
            <a:r>
              <a:rPr lang="en-US" dirty="0">
                <a:solidFill>
                  <a:schemeClr val="tx1"/>
                </a:solidFill>
              </a:rPr>
              <a:t>། །</a:t>
            </a:r>
          </a:p>
          <a:p>
            <a:r>
              <a:rPr lang="en-US" dirty="0">
                <a:solidFill>
                  <a:schemeClr val="tx1"/>
                </a:solidFill>
              </a:rPr>
              <a:t>LHA DANG MI AM CHI YI TEN MA</a:t>
            </a:r>
          </a:p>
          <a:p>
            <a:r>
              <a:rPr lang="en-US" b="1" dirty="0">
                <a:solidFill>
                  <a:schemeClr val="tx1"/>
                </a:solidFill>
              </a:rPr>
              <a:t>And the kinnaras do </a:t>
            </a:r>
            <a:r>
              <a:rPr lang="en-US" b="1" dirty="0" err="1" smtClean="0">
                <a:solidFill>
                  <a:schemeClr val="tx1"/>
                </a:solidFill>
              </a:rPr>
              <a:t>honour</a:t>
            </a:r>
            <a:r>
              <a:rPr lang="en-US" b="1" dirty="0">
                <a:solidFill>
                  <a:schemeClr val="tx1"/>
                </a:solidFill>
              </a:rPr>
              <a:t>!</a:t>
            </a:r>
            <a:endParaRPr lang="en-US" dirty="0">
              <a:solidFill>
                <a:schemeClr val="tx1"/>
              </a:solidFill>
            </a:endParaRPr>
          </a:p>
          <a:p>
            <a:r>
              <a:rPr lang="en-US" dirty="0" err="1">
                <a:solidFill>
                  <a:schemeClr val="tx1"/>
                </a:solidFill>
              </a:rPr>
              <a:t>ཀུན་ནས་གོ་ཆ་དགའ་བ་བརྗིད་ཀྱིས</a:t>
            </a:r>
            <a:r>
              <a:rPr lang="en-US" dirty="0">
                <a:solidFill>
                  <a:schemeClr val="tx1"/>
                </a:solidFill>
              </a:rPr>
              <a:t>། །</a:t>
            </a:r>
          </a:p>
          <a:p>
            <a:r>
              <a:rPr lang="en-US" dirty="0">
                <a:solidFill>
                  <a:schemeClr val="tx1"/>
                </a:solidFill>
              </a:rPr>
              <a:t>KÜN NÄ GO CHHA GA WÄI JI GYI</a:t>
            </a:r>
          </a:p>
          <a:p>
            <a:r>
              <a:rPr lang="en-US" b="1" dirty="0" err="1" smtClean="0">
                <a:solidFill>
                  <a:schemeClr val="tx1"/>
                </a:solidFill>
              </a:rPr>
              <a:t>Armoured</a:t>
            </a:r>
            <a:r>
              <a:rPr lang="en-US" b="1" dirty="0" smtClean="0">
                <a:solidFill>
                  <a:schemeClr val="tx1"/>
                </a:solidFill>
              </a:rPr>
              <a:t> </a:t>
            </a:r>
            <a:r>
              <a:rPr lang="en-US" b="1" dirty="0">
                <a:solidFill>
                  <a:schemeClr val="tx1"/>
                </a:solidFill>
              </a:rPr>
              <a:t>in all joyful </a:t>
            </a:r>
            <a:r>
              <a:rPr lang="en-US" b="1" dirty="0" err="1" smtClean="0">
                <a:solidFill>
                  <a:schemeClr val="tx1"/>
                </a:solidFill>
              </a:rPr>
              <a:t>splendour</a:t>
            </a:r>
            <a:r>
              <a:rPr lang="en-US" b="1" dirty="0">
                <a:solidFill>
                  <a:schemeClr val="tx1"/>
                </a:solidFill>
              </a:rPr>
              <a:t>,</a:t>
            </a:r>
            <a:endParaRPr lang="en-US" dirty="0">
              <a:solidFill>
                <a:schemeClr val="tx1"/>
              </a:solidFill>
            </a:endParaRPr>
          </a:p>
          <a:p>
            <a:r>
              <a:rPr lang="en-US" dirty="0" err="1">
                <a:solidFill>
                  <a:schemeClr val="tx1"/>
                </a:solidFill>
              </a:rPr>
              <a:t>རྩོད་དང་རྨི་ལམ་ངན་པ་སེལ་མ</a:t>
            </a:r>
            <a:r>
              <a:rPr lang="en-US" dirty="0">
                <a:solidFill>
                  <a:schemeClr val="tx1"/>
                </a:solidFill>
              </a:rPr>
              <a:t>། །</a:t>
            </a:r>
          </a:p>
          <a:p>
            <a:r>
              <a:rPr lang="en-US" dirty="0">
                <a:solidFill>
                  <a:schemeClr val="tx1"/>
                </a:solidFill>
              </a:rPr>
              <a:t>TSÖ DANG MI LAM NGÄN PA SEL MA</a:t>
            </a:r>
          </a:p>
          <a:p>
            <a:r>
              <a:rPr lang="en-US" b="1" dirty="0">
                <a:solidFill>
                  <a:schemeClr val="tx1"/>
                </a:solidFill>
              </a:rPr>
              <a:t>She dispels bad dreams and conflicts!</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70</a:t>
            </a:fld>
            <a:endParaRPr lang="en-GB"/>
          </a:p>
        </p:txBody>
      </p:sp>
    </p:spTree>
    <p:extLst>
      <p:ext uri="{BB962C8B-B14F-4D97-AF65-F5344CB8AC3E}">
        <p14:creationId xmlns:p14="http://schemas.microsoft.com/office/powerpoint/2010/main" val="136976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ཕྱག་འཚལ་ཉི་མ་ཟླ་བ་རྒྱས་པའི</a:t>
            </a:r>
            <a:r>
              <a:rPr lang="en-US" dirty="0">
                <a:solidFill>
                  <a:schemeClr val="tx1"/>
                </a:solidFill>
              </a:rPr>
              <a:t>། །</a:t>
            </a:r>
          </a:p>
          <a:p>
            <a:r>
              <a:rPr lang="en-US" dirty="0">
                <a:solidFill>
                  <a:schemeClr val="tx1"/>
                </a:solidFill>
              </a:rPr>
              <a:t>CHHAG TSHÄL NYI MA DA WA GYÄ PÄI</a:t>
            </a:r>
          </a:p>
          <a:p>
            <a:r>
              <a:rPr lang="en-US" b="1" dirty="0">
                <a:solidFill>
                  <a:schemeClr val="tx1"/>
                </a:solidFill>
              </a:rPr>
              <a:t>Homage! She whose two eyes bright with</a:t>
            </a:r>
            <a:endParaRPr lang="en-US" dirty="0">
              <a:solidFill>
                <a:schemeClr val="tx1"/>
              </a:solidFill>
            </a:endParaRPr>
          </a:p>
          <a:p>
            <a:r>
              <a:rPr lang="en-US" dirty="0" err="1">
                <a:solidFill>
                  <a:schemeClr val="tx1"/>
                </a:solidFill>
              </a:rPr>
              <a:t>སྤྱན་གཉིས་པོ་ལ་འོད་རབ་གསལ་མ</a:t>
            </a:r>
            <a:r>
              <a:rPr lang="en-US" dirty="0">
                <a:solidFill>
                  <a:schemeClr val="tx1"/>
                </a:solidFill>
              </a:rPr>
              <a:t>། །</a:t>
            </a:r>
          </a:p>
          <a:p>
            <a:r>
              <a:rPr lang="en-US" dirty="0">
                <a:solidFill>
                  <a:schemeClr val="tx1"/>
                </a:solidFill>
              </a:rPr>
              <a:t>CHÄN NYI PO LA </a:t>
            </a:r>
            <a:r>
              <a:rPr lang="en-US" dirty="0" err="1">
                <a:solidFill>
                  <a:schemeClr val="tx1"/>
                </a:solidFill>
              </a:rPr>
              <a:t>Ö</a:t>
            </a:r>
            <a:r>
              <a:rPr lang="en-US" dirty="0">
                <a:solidFill>
                  <a:schemeClr val="tx1"/>
                </a:solidFill>
              </a:rPr>
              <a:t> RAB SÄL MA</a:t>
            </a:r>
          </a:p>
          <a:p>
            <a:r>
              <a:rPr lang="en-US" b="1" dirty="0">
                <a:solidFill>
                  <a:schemeClr val="tx1"/>
                </a:solidFill>
              </a:rPr>
              <a:t>Radiance of sun and full moon!</a:t>
            </a:r>
            <a:endParaRPr lang="en-US" dirty="0">
              <a:solidFill>
                <a:schemeClr val="tx1"/>
              </a:solidFill>
            </a:endParaRPr>
          </a:p>
          <a:p>
            <a:r>
              <a:rPr lang="en-US" dirty="0" err="1">
                <a:solidFill>
                  <a:schemeClr val="tx1"/>
                </a:solidFill>
              </a:rPr>
              <a:t>ཧ་ར་གཉིས་བརྗོད་ཏུཏྟཱ་ར་ཡིས</a:t>
            </a:r>
            <a:r>
              <a:rPr lang="en-US" dirty="0">
                <a:solidFill>
                  <a:schemeClr val="tx1"/>
                </a:solidFill>
              </a:rPr>
              <a:t>། །</a:t>
            </a:r>
          </a:p>
          <a:p>
            <a:r>
              <a:rPr lang="en-US" dirty="0">
                <a:solidFill>
                  <a:schemeClr val="tx1"/>
                </a:solidFill>
              </a:rPr>
              <a:t>HARA NYI JÖ TUTTARA YI</a:t>
            </a:r>
          </a:p>
          <a:p>
            <a:r>
              <a:rPr lang="en-US" b="1" dirty="0">
                <a:solidFill>
                  <a:schemeClr val="tx1"/>
                </a:solidFill>
              </a:rPr>
              <a:t>With twice HARA and TUTTARE</a:t>
            </a:r>
            <a:endParaRPr lang="en-US" dirty="0">
              <a:solidFill>
                <a:schemeClr val="tx1"/>
              </a:solidFill>
            </a:endParaRPr>
          </a:p>
          <a:p>
            <a:r>
              <a:rPr lang="en-US" dirty="0" err="1">
                <a:solidFill>
                  <a:schemeClr val="tx1"/>
                </a:solidFill>
              </a:rPr>
              <a:t>ཤིན་ཏུ་དྲག་པོའི་རིམས་ནད་སེལ་མ</a:t>
            </a:r>
            <a:r>
              <a:rPr lang="en-US" dirty="0">
                <a:solidFill>
                  <a:schemeClr val="tx1"/>
                </a:solidFill>
              </a:rPr>
              <a:t>། །</a:t>
            </a:r>
          </a:p>
          <a:p>
            <a:r>
              <a:rPr lang="en-US" dirty="0">
                <a:solidFill>
                  <a:schemeClr val="tx1"/>
                </a:solidFill>
              </a:rPr>
              <a:t>SHIN TU DRAG PÖI RIM NÄ SEL MA</a:t>
            </a:r>
          </a:p>
          <a:p>
            <a:r>
              <a:rPr lang="en-US" b="1" dirty="0">
                <a:solidFill>
                  <a:schemeClr val="tx1"/>
                </a:solidFill>
              </a:rPr>
              <a:t>She dispels severe contagion!</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71</a:t>
            </a:fld>
            <a:endParaRPr lang="en-GB"/>
          </a:p>
        </p:txBody>
      </p:sp>
    </p:spTree>
    <p:extLst>
      <p:ext uri="{BB962C8B-B14F-4D97-AF65-F5344CB8AC3E}">
        <p14:creationId xmlns:p14="http://schemas.microsoft.com/office/powerpoint/2010/main" val="5108050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ཕྱག་འཚལ་དེ་ཉིད་གསུམ་རྣམས་བཀོད་པས</a:t>
            </a:r>
            <a:r>
              <a:rPr lang="en-US" dirty="0">
                <a:solidFill>
                  <a:schemeClr val="tx1"/>
                </a:solidFill>
              </a:rPr>
              <a:t>། །</a:t>
            </a:r>
          </a:p>
          <a:p>
            <a:r>
              <a:rPr lang="en-US" dirty="0">
                <a:solidFill>
                  <a:schemeClr val="tx1"/>
                </a:solidFill>
              </a:rPr>
              <a:t>CHHAG TSHÄL DE NYI SUM NAM KÖ PÄ</a:t>
            </a:r>
          </a:p>
          <a:p>
            <a:r>
              <a:rPr lang="en-US" b="1" dirty="0">
                <a:solidFill>
                  <a:schemeClr val="tx1"/>
                </a:solidFill>
              </a:rPr>
              <a:t>Homage! Full of liberating</a:t>
            </a:r>
            <a:endParaRPr lang="en-US" dirty="0">
              <a:solidFill>
                <a:schemeClr val="tx1"/>
              </a:solidFill>
            </a:endParaRPr>
          </a:p>
          <a:p>
            <a:r>
              <a:rPr lang="en-US" dirty="0" err="1">
                <a:solidFill>
                  <a:schemeClr val="tx1"/>
                </a:solidFill>
              </a:rPr>
              <a:t>ཞི་བའི་མཐུ་དང་ཡང་དག་ལྡན་མ</a:t>
            </a:r>
            <a:r>
              <a:rPr lang="en-US" dirty="0">
                <a:solidFill>
                  <a:schemeClr val="tx1"/>
                </a:solidFill>
              </a:rPr>
              <a:t>། །</a:t>
            </a:r>
          </a:p>
          <a:p>
            <a:r>
              <a:rPr lang="en-US" dirty="0">
                <a:solidFill>
                  <a:schemeClr val="tx1"/>
                </a:solidFill>
              </a:rPr>
              <a:t>ZHI WÄI THÜ DANG YANG DAG DÄN MA</a:t>
            </a:r>
          </a:p>
          <a:p>
            <a:r>
              <a:rPr lang="en-US" b="1" dirty="0" err="1">
                <a:solidFill>
                  <a:schemeClr val="tx1"/>
                </a:solidFill>
              </a:rPr>
              <a:t>Pow’r</a:t>
            </a:r>
            <a:r>
              <a:rPr lang="en-US" b="1" dirty="0">
                <a:solidFill>
                  <a:schemeClr val="tx1"/>
                </a:solidFill>
              </a:rPr>
              <a:t> by the set of three natures!</a:t>
            </a:r>
            <a:endParaRPr lang="en-US" dirty="0">
              <a:solidFill>
                <a:schemeClr val="tx1"/>
              </a:solidFill>
            </a:endParaRPr>
          </a:p>
          <a:p>
            <a:r>
              <a:rPr lang="en-US" dirty="0" err="1">
                <a:solidFill>
                  <a:schemeClr val="tx1"/>
                </a:solidFill>
              </a:rPr>
              <a:t>གདོན་དང་རོ་ལངས་གནོད་སྦྱིན་ཚོགས་རྣམས</a:t>
            </a:r>
            <a:r>
              <a:rPr lang="en-US" dirty="0">
                <a:solidFill>
                  <a:schemeClr val="tx1"/>
                </a:solidFill>
              </a:rPr>
              <a:t>། །</a:t>
            </a:r>
          </a:p>
          <a:p>
            <a:r>
              <a:rPr lang="en-US" dirty="0">
                <a:solidFill>
                  <a:schemeClr val="tx1"/>
                </a:solidFill>
              </a:rPr>
              <a:t>DÖN DANG RO LANG NÖ JIN TSHOG NAM</a:t>
            </a:r>
          </a:p>
          <a:p>
            <a:r>
              <a:rPr lang="en-US" b="1" dirty="0">
                <a:solidFill>
                  <a:schemeClr val="tx1"/>
                </a:solidFill>
              </a:rPr>
              <a:t>Destroys hosts of spirits, </a:t>
            </a:r>
            <a:r>
              <a:rPr lang="en-US" b="1" dirty="0" err="1">
                <a:solidFill>
                  <a:schemeClr val="tx1"/>
                </a:solidFill>
              </a:rPr>
              <a:t>yakshas</a:t>
            </a:r>
            <a:r>
              <a:rPr lang="en-US" b="1" dirty="0">
                <a:solidFill>
                  <a:schemeClr val="tx1"/>
                </a:solidFill>
              </a:rPr>
              <a:t>,</a:t>
            </a:r>
            <a:endParaRPr lang="en-US" dirty="0">
              <a:solidFill>
                <a:schemeClr val="tx1"/>
              </a:solidFill>
            </a:endParaRPr>
          </a:p>
          <a:p>
            <a:r>
              <a:rPr lang="en-US" dirty="0" err="1">
                <a:solidFill>
                  <a:schemeClr val="tx1"/>
                </a:solidFill>
              </a:rPr>
              <a:t>འཇོམས་པ་ཏུ་རེ་རབ་མཆོག་ཉིད་མ</a:t>
            </a:r>
            <a:r>
              <a:rPr lang="en-US" dirty="0">
                <a:solidFill>
                  <a:schemeClr val="tx1"/>
                </a:solidFill>
              </a:rPr>
              <a:t>། །</a:t>
            </a:r>
          </a:p>
          <a:p>
            <a:r>
              <a:rPr lang="en-US" dirty="0">
                <a:solidFill>
                  <a:schemeClr val="tx1"/>
                </a:solidFill>
              </a:rPr>
              <a:t>JOM PA TURE RAB CHHOG NYI MA</a:t>
            </a:r>
          </a:p>
          <a:p>
            <a:r>
              <a:rPr lang="en-US" b="1" dirty="0">
                <a:solidFill>
                  <a:schemeClr val="tx1"/>
                </a:solidFill>
              </a:rPr>
              <a:t>And raised corpses! Supreme! TURE!</a:t>
            </a:r>
            <a:endParaRPr lang="en-US" dirty="0">
              <a:solidFill>
                <a:schemeClr val="tx1"/>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72</a:t>
            </a:fld>
            <a:endParaRPr lang="en-GB"/>
          </a:p>
        </p:txBody>
      </p:sp>
    </p:spTree>
    <p:extLst>
      <p:ext uri="{BB962C8B-B14F-4D97-AF65-F5344CB8AC3E}">
        <p14:creationId xmlns:p14="http://schemas.microsoft.com/office/powerpoint/2010/main" val="1142841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a:bodyPr>
          <a:lstStyle/>
          <a:p>
            <a:r>
              <a:rPr lang="en-US" dirty="0" err="1">
                <a:solidFill>
                  <a:schemeClr val="tx1"/>
                </a:solidFill>
              </a:rPr>
              <a:t>རྩ་བའི་སྔགས་ཀྱི་བསྟོད་པ་འདི་དང</a:t>
            </a:r>
            <a:r>
              <a:rPr lang="en-US" dirty="0">
                <a:solidFill>
                  <a:schemeClr val="tx1"/>
                </a:solidFill>
              </a:rPr>
              <a:t>་། །</a:t>
            </a:r>
          </a:p>
          <a:p>
            <a:r>
              <a:rPr lang="en-US" dirty="0">
                <a:solidFill>
                  <a:schemeClr val="tx1"/>
                </a:solidFill>
              </a:rPr>
              <a:t>TSA WÄI NGAG KYI TÖ PA DI DANG</a:t>
            </a:r>
          </a:p>
          <a:p>
            <a:r>
              <a:rPr lang="en-US" b="1" dirty="0">
                <a:solidFill>
                  <a:schemeClr val="tx1"/>
                </a:solidFill>
              </a:rPr>
              <a:t>These praises with the root mantras</a:t>
            </a:r>
            <a:endParaRPr lang="en-US" dirty="0">
              <a:solidFill>
                <a:schemeClr val="tx1"/>
              </a:solidFill>
            </a:endParaRPr>
          </a:p>
          <a:p>
            <a:r>
              <a:rPr lang="en-US" dirty="0" err="1">
                <a:solidFill>
                  <a:schemeClr val="tx1"/>
                </a:solidFill>
              </a:rPr>
              <a:t>ཕྱག་འཚལ་བ་ནི་ཉི་ཤུ་རྩ་གཅིག</a:t>
            </a:r>
            <a:r>
              <a:rPr lang="en-US" dirty="0">
                <a:solidFill>
                  <a:schemeClr val="tx1"/>
                </a:solidFill>
              </a:rPr>
              <a:t> །</a:t>
            </a:r>
          </a:p>
          <a:p>
            <a:r>
              <a:rPr lang="en-US" dirty="0">
                <a:solidFill>
                  <a:schemeClr val="tx1"/>
                </a:solidFill>
              </a:rPr>
              <a:t>CHHAG TSHÄL WA NI NYI SHU TSA CHIG</a:t>
            </a:r>
          </a:p>
          <a:p>
            <a:r>
              <a:rPr lang="en-US" b="1" dirty="0">
                <a:solidFill>
                  <a:schemeClr val="tx1"/>
                </a:solidFill>
              </a:rPr>
              <a:t>And prostrations thus are twenty-one!</a:t>
            </a:r>
            <a:endParaRPr lang="en-US" dirty="0">
              <a:solidFill>
                <a:schemeClr val="tx1"/>
              </a:solidFill>
            </a:endParaRPr>
          </a:p>
          <a:p>
            <a:pPr algn="l"/>
            <a:endParaRPr lang="en-US" sz="5200" dirty="0">
              <a:solidFill>
                <a:schemeClr val="tx1">
                  <a:lumMod val="95000"/>
                  <a:lumOff val="5000"/>
                </a:schemeClr>
              </a:solidFill>
            </a:endParaRPr>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73</a:t>
            </a:fld>
            <a:endParaRPr lang="en-GB"/>
          </a:p>
        </p:txBody>
      </p:sp>
    </p:spTree>
    <p:extLst>
      <p:ext uri="{BB962C8B-B14F-4D97-AF65-F5344CB8AC3E}">
        <p14:creationId xmlns:p14="http://schemas.microsoft.com/office/powerpoint/2010/main" val="3207274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ndyweberstudios.com/wp-content/uploads/2020/06/Green_Tara_4abac1692cda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237" y="2808450"/>
            <a:ext cx="3373955" cy="3840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7164" y="452581"/>
            <a:ext cx="11369963" cy="6370975"/>
          </a:xfrm>
          <a:prstGeom prst="rect">
            <a:avLst/>
          </a:prstGeom>
          <a:noFill/>
        </p:spPr>
        <p:txBody>
          <a:bodyPr wrap="square" rtlCol="0">
            <a:spAutoFit/>
          </a:bodyPr>
          <a:lstStyle/>
          <a:p>
            <a:r>
              <a:rPr lang="en-GB" sz="2400" b="1" dirty="0"/>
              <a:t>Visualisation and Recitation</a:t>
            </a:r>
          </a:p>
          <a:p>
            <a:endParaRPr lang="en-GB" sz="2400" dirty="0"/>
          </a:p>
          <a:p>
            <a:r>
              <a:rPr lang="en-GB" sz="2400" dirty="0"/>
              <a:t>Visualise much radiant and blissful green light from the </a:t>
            </a:r>
            <a:r>
              <a:rPr lang="en-GB" sz="2400" b="1" dirty="0"/>
              <a:t>TAM</a:t>
            </a:r>
            <a:r>
              <a:rPr lang="en-GB" sz="2400" dirty="0"/>
              <a:t> and mantra at Tara’s heart that streams into you and into the sentient beings surrounding you. This light purifies the imprints of all negative actions and dispels all sickness and harms from spirits. In addition, it brings inspiration and blessings from Tara, thus enabling you to realise the entire gradual path to enlightenment quickly. While doing the visualisation, </a:t>
            </a:r>
          </a:p>
          <a:p>
            <a:r>
              <a:rPr lang="en-GB" sz="2400" dirty="0"/>
              <a:t>recite as much as possible Tara’s peaceful mantra:</a:t>
            </a:r>
          </a:p>
          <a:p>
            <a:endParaRPr lang="en-GB" sz="2400" dirty="0"/>
          </a:p>
          <a:p>
            <a:r>
              <a:rPr lang="en-GB" sz="2400" b="1" dirty="0"/>
              <a:t>                    OM TARE TUTTARE TURE SOHA </a:t>
            </a:r>
            <a:r>
              <a:rPr lang="en-GB" sz="2400" dirty="0"/>
              <a:t>(x108)</a:t>
            </a:r>
          </a:p>
          <a:p>
            <a:endParaRPr lang="en-GB" sz="2400" dirty="0"/>
          </a:p>
          <a:p>
            <a:r>
              <a:rPr lang="en-GB" sz="2400" dirty="0"/>
              <a:t>Extremely pleased, Tara comes to the crown of your head, </a:t>
            </a:r>
          </a:p>
          <a:p>
            <a:r>
              <a:rPr lang="en-GB" sz="2400" dirty="0"/>
              <a:t>dissolves into green light and absorbs into you. You become the</a:t>
            </a:r>
          </a:p>
          <a:p>
            <a:r>
              <a:rPr lang="en-GB" sz="2400" dirty="0"/>
              <a:t>Essence of Tara’s blissful and omniscient mind of wisdom and </a:t>
            </a:r>
          </a:p>
          <a:p>
            <a:r>
              <a:rPr lang="en-GB" sz="2400" dirty="0"/>
              <a:t>compassion.</a:t>
            </a:r>
          </a:p>
          <a:p>
            <a:endParaRPr lang="en-GB" sz="2400" dirty="0"/>
          </a:p>
          <a:p>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46578954"/>
              </p:ext>
            </p:extLst>
          </p:nvPr>
        </p:nvGraphicFramePr>
        <p:xfrm>
          <a:off x="300765" y="309567"/>
          <a:ext cx="11558427" cy="6339155"/>
        </p:xfrm>
        <a:graphic>
          <a:graphicData uri="http://schemas.openxmlformats.org/drawingml/2006/table">
            <a:tbl>
              <a:tblPr/>
              <a:tblGrid>
                <a:gridCol w="11558427">
                  <a:extLst>
                    <a:ext uri="{9D8B030D-6E8A-4147-A177-3AD203B41FA5}">
                      <a16:colId xmlns:a16="http://schemas.microsoft.com/office/drawing/2014/main" val="1437181714"/>
                    </a:ext>
                  </a:extLst>
                </a:gridCol>
              </a:tblGrid>
              <a:tr h="6339155">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40777902"/>
                  </a:ext>
                </a:extLst>
              </a:tr>
            </a:tbl>
          </a:graphicData>
        </a:graphic>
      </p:graphicFrame>
      <p:sp>
        <p:nvSpPr>
          <p:cNvPr id="5" name="Slide Number Placeholder 4"/>
          <p:cNvSpPr>
            <a:spLocks noGrp="1"/>
          </p:cNvSpPr>
          <p:nvPr>
            <p:ph type="sldNum" sz="quarter" idx="12"/>
          </p:nvPr>
        </p:nvSpPr>
        <p:spPr/>
        <p:txBody>
          <a:bodyPr/>
          <a:lstStyle/>
          <a:p>
            <a:fld id="{05C6B8A3-853B-4853-B188-B01C9D0372C6}" type="slidenum">
              <a:rPr lang="en-GB" smtClean="0"/>
              <a:t>74</a:t>
            </a:fld>
            <a:endParaRPr lang="en-GB"/>
          </a:p>
        </p:txBody>
      </p:sp>
    </p:spTree>
    <p:extLst>
      <p:ext uri="{BB962C8B-B14F-4D97-AF65-F5344CB8AC3E}">
        <p14:creationId xmlns:p14="http://schemas.microsoft.com/office/powerpoint/2010/main" val="204800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570" y="536336"/>
            <a:ext cx="9930577" cy="5816977"/>
          </a:xfrm>
          <a:prstGeom prst="rect">
            <a:avLst/>
          </a:prstGeom>
          <a:noFill/>
        </p:spPr>
        <p:txBody>
          <a:bodyPr wrap="square" rtlCol="0">
            <a:spAutoFit/>
          </a:bodyPr>
          <a:lstStyle/>
          <a:p>
            <a:r>
              <a:rPr lang="en-US" sz="2400" b="1" dirty="0" smtClean="0"/>
              <a:t>Requesting Prayer</a:t>
            </a:r>
          </a:p>
          <a:p>
            <a:endParaRPr lang="en-US" dirty="0"/>
          </a:p>
          <a:p>
            <a:pPr algn="just"/>
            <a:r>
              <a:rPr lang="en-US" sz="2400" dirty="0" smtClean="0"/>
              <a:t>O </a:t>
            </a:r>
            <a:r>
              <a:rPr lang="en-US" sz="2400" dirty="0"/>
              <a:t>compassionate and venerable subduing goddess </a:t>
            </a:r>
          </a:p>
          <a:p>
            <a:pPr algn="just"/>
            <a:r>
              <a:rPr lang="en-US" sz="2400" dirty="0"/>
              <a:t>May the infinite beings, including myself, </a:t>
            </a:r>
          </a:p>
          <a:p>
            <a:pPr algn="just"/>
            <a:r>
              <a:rPr lang="en-US" sz="2400" dirty="0"/>
              <a:t>Soon purify the two obscurations and complete both collections</a:t>
            </a:r>
          </a:p>
          <a:p>
            <a:pPr algn="just"/>
            <a:r>
              <a:rPr lang="en-US" sz="2400" dirty="0" smtClean="0"/>
              <a:t>So </a:t>
            </a:r>
            <a:r>
              <a:rPr lang="en-US" sz="2400" dirty="0"/>
              <a:t>that we may attain full enlightenment. </a:t>
            </a:r>
            <a:endParaRPr lang="en-US" sz="2400" dirty="0" smtClean="0"/>
          </a:p>
          <a:p>
            <a:pPr algn="just"/>
            <a:endParaRPr lang="en-US" sz="2400" dirty="0"/>
          </a:p>
          <a:p>
            <a:pPr algn="just"/>
            <a:r>
              <a:rPr lang="en-US" sz="2400" dirty="0"/>
              <a:t>For all my lives, until I reach this stage</a:t>
            </a:r>
          </a:p>
          <a:p>
            <a:pPr algn="just"/>
            <a:r>
              <a:rPr lang="en-US" sz="2400" dirty="0" smtClean="0"/>
              <a:t>May </a:t>
            </a:r>
            <a:r>
              <a:rPr lang="en-US" sz="2400" dirty="0"/>
              <a:t>I know the sublime happiness of humans and gods. </a:t>
            </a:r>
            <a:endParaRPr lang="en-US" sz="2400" dirty="0" smtClean="0"/>
          </a:p>
          <a:p>
            <a:pPr algn="just"/>
            <a:r>
              <a:rPr lang="en-US" sz="2400" dirty="0" smtClean="0"/>
              <a:t>So </a:t>
            </a:r>
            <a:r>
              <a:rPr lang="en-US" sz="2400" dirty="0"/>
              <a:t>that I may become fully omniscient </a:t>
            </a:r>
            <a:endParaRPr lang="en-US" sz="2400" dirty="0" smtClean="0"/>
          </a:p>
          <a:p>
            <a:pPr algn="just"/>
            <a:r>
              <a:rPr lang="en-US" sz="2400" dirty="0" smtClean="0"/>
              <a:t>Please </a:t>
            </a:r>
            <a:r>
              <a:rPr lang="en-US" sz="2400" dirty="0"/>
              <a:t>pacify quickly all </a:t>
            </a:r>
            <a:r>
              <a:rPr lang="en-US" sz="2400" dirty="0" smtClean="0"/>
              <a:t>obstacles, spirits,</a:t>
            </a:r>
          </a:p>
          <a:p>
            <a:pPr algn="just"/>
            <a:r>
              <a:rPr lang="en-US" sz="2400" dirty="0" smtClean="0"/>
              <a:t>Obstructions</a:t>
            </a:r>
            <a:r>
              <a:rPr lang="en-US" sz="2400" dirty="0"/>
              <a:t>, epidemics, diseases and so forth, </a:t>
            </a:r>
            <a:endParaRPr lang="en-US" sz="2400" dirty="0" smtClean="0"/>
          </a:p>
          <a:p>
            <a:pPr algn="just"/>
            <a:r>
              <a:rPr lang="en-US" sz="2400" dirty="0" smtClean="0"/>
              <a:t>The </a:t>
            </a:r>
            <a:r>
              <a:rPr lang="en-US" sz="2400" dirty="0"/>
              <a:t>various causes of untimely death, </a:t>
            </a:r>
            <a:endParaRPr lang="en-US" sz="2400" dirty="0" smtClean="0"/>
          </a:p>
          <a:p>
            <a:pPr algn="just"/>
            <a:r>
              <a:rPr lang="en-US" sz="2400" dirty="0" smtClean="0"/>
              <a:t>Bad </a:t>
            </a:r>
            <a:r>
              <a:rPr lang="en-US" sz="2400" dirty="0"/>
              <a:t>dreams and omens</a:t>
            </a:r>
            <a:r>
              <a:rPr lang="en-US" sz="2400" dirty="0" smtClean="0"/>
              <a:t>,  </a:t>
            </a:r>
            <a:r>
              <a:rPr lang="en-US" sz="2400" dirty="0"/>
              <a:t>the eight fears and other afflictions, </a:t>
            </a:r>
            <a:endParaRPr lang="en-US" sz="2400" dirty="0" smtClean="0"/>
          </a:p>
          <a:p>
            <a:pPr algn="just"/>
            <a:r>
              <a:rPr lang="en-US" sz="2400" dirty="0" smtClean="0"/>
              <a:t>And </a:t>
            </a:r>
            <a:r>
              <a:rPr lang="en-US" sz="2400" dirty="0"/>
              <a:t>make it so that they no longer exist.</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115906541"/>
              </p:ext>
            </p:extLst>
          </p:nvPr>
        </p:nvGraphicFramePr>
        <p:xfrm>
          <a:off x="472612" y="270108"/>
          <a:ext cx="11291297" cy="6349432"/>
        </p:xfrm>
        <a:graphic>
          <a:graphicData uri="http://schemas.openxmlformats.org/drawingml/2006/table">
            <a:tbl>
              <a:tblPr/>
              <a:tblGrid>
                <a:gridCol w="11291297">
                  <a:extLst>
                    <a:ext uri="{9D8B030D-6E8A-4147-A177-3AD203B41FA5}">
                      <a16:colId xmlns:a16="http://schemas.microsoft.com/office/drawing/2014/main" val="4145077673"/>
                    </a:ext>
                  </a:extLst>
                </a:gridCol>
              </a:tblGrid>
              <a:tr h="6349432">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77323590"/>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705" y="2278646"/>
            <a:ext cx="3184989" cy="3783107"/>
          </a:xfrm>
          <a:prstGeom prst="rect">
            <a:avLst/>
          </a:prstGeom>
        </p:spPr>
      </p:pic>
      <p:sp>
        <p:nvSpPr>
          <p:cNvPr id="5" name="Slide Number Placeholder 4"/>
          <p:cNvSpPr>
            <a:spLocks noGrp="1"/>
          </p:cNvSpPr>
          <p:nvPr>
            <p:ph type="sldNum" sz="quarter" idx="12"/>
          </p:nvPr>
        </p:nvSpPr>
        <p:spPr/>
        <p:txBody>
          <a:bodyPr/>
          <a:lstStyle/>
          <a:p>
            <a:fld id="{05C6B8A3-853B-4853-B188-B01C9D0372C6}" type="slidenum">
              <a:rPr lang="en-GB" smtClean="0"/>
              <a:t>75</a:t>
            </a:fld>
            <a:endParaRPr lang="en-GB"/>
          </a:p>
        </p:txBody>
      </p:sp>
    </p:spTree>
    <p:extLst>
      <p:ext uri="{BB962C8B-B14F-4D97-AF65-F5344CB8AC3E}">
        <p14:creationId xmlns:p14="http://schemas.microsoft.com/office/powerpoint/2010/main" val="85881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7689" y="815101"/>
            <a:ext cx="10233061" cy="5262979"/>
          </a:xfrm>
          <a:prstGeom prst="rect">
            <a:avLst/>
          </a:prstGeom>
        </p:spPr>
        <p:txBody>
          <a:bodyPr wrap="square">
            <a:spAutoFit/>
          </a:bodyPr>
          <a:lstStyle/>
          <a:p>
            <a:r>
              <a:rPr lang="en-US" sz="2400" dirty="0"/>
              <a:t>May the mundane and </a:t>
            </a:r>
            <a:r>
              <a:rPr lang="en-US" sz="2400" dirty="0" err="1"/>
              <a:t>supramundane</a:t>
            </a:r>
            <a:r>
              <a:rPr lang="en-US" sz="2400" dirty="0"/>
              <a:t> collections </a:t>
            </a:r>
            <a:endParaRPr lang="en-US" sz="2400" dirty="0" smtClean="0"/>
          </a:p>
          <a:p>
            <a:r>
              <a:rPr lang="en-US" sz="2400" dirty="0" smtClean="0"/>
              <a:t>Of </a:t>
            </a:r>
            <a:r>
              <a:rPr lang="en-US" sz="2400" dirty="0"/>
              <a:t>all excellent auspicious qualities and happiness </a:t>
            </a:r>
            <a:endParaRPr lang="en-US" sz="2400" dirty="0" smtClean="0"/>
          </a:p>
          <a:p>
            <a:r>
              <a:rPr lang="en-US" sz="2400" dirty="0" smtClean="0"/>
              <a:t>Increase </a:t>
            </a:r>
            <a:r>
              <a:rPr lang="en-US" sz="2400" dirty="0"/>
              <a:t>and develop and may all wishes </a:t>
            </a:r>
            <a:endParaRPr lang="en-US" sz="2400" dirty="0" smtClean="0"/>
          </a:p>
          <a:p>
            <a:r>
              <a:rPr lang="en-US" sz="2400" dirty="0" smtClean="0"/>
              <a:t>Be </a:t>
            </a:r>
            <a:r>
              <a:rPr lang="en-US" sz="2400" dirty="0"/>
              <a:t>fulfilled naturally and effortlessly, without an exception. </a:t>
            </a:r>
            <a:endParaRPr lang="en-US" sz="2400" dirty="0" smtClean="0"/>
          </a:p>
          <a:p>
            <a:endParaRPr lang="en-US" sz="2400" dirty="0"/>
          </a:p>
          <a:p>
            <a:r>
              <a:rPr lang="en-US" sz="2400" dirty="0" smtClean="0"/>
              <a:t>May I strive to </a:t>
            </a:r>
            <a:r>
              <a:rPr lang="en-US" sz="2400" dirty="0" err="1" smtClean="0"/>
              <a:t>realise</a:t>
            </a:r>
            <a:r>
              <a:rPr lang="en-US" sz="2400" dirty="0" smtClean="0"/>
              <a:t> and increase the sacred Dharma</a:t>
            </a:r>
          </a:p>
          <a:p>
            <a:r>
              <a:rPr lang="en-US" sz="2400" dirty="0" smtClean="0"/>
              <a:t>Accomplishing your stage and beholding your sublime face,</a:t>
            </a:r>
          </a:p>
          <a:p>
            <a:r>
              <a:rPr lang="en-US" sz="2400" dirty="0" smtClean="0"/>
              <a:t>May my understanding of emptiness and the precious dedicated heart</a:t>
            </a:r>
          </a:p>
          <a:p>
            <a:r>
              <a:rPr lang="en-US" sz="2400" dirty="0" smtClean="0"/>
              <a:t>Increase like the moon waxing full.</a:t>
            </a:r>
          </a:p>
          <a:p>
            <a:endParaRPr lang="en-US" sz="2400" dirty="0"/>
          </a:p>
          <a:p>
            <a:r>
              <a:rPr lang="en-US" sz="2400" dirty="0" smtClean="0"/>
              <a:t>May I be reborn from an extremely beautiful and holy lotus</a:t>
            </a:r>
          </a:p>
          <a:p>
            <a:r>
              <a:rPr lang="en-US" sz="2400" dirty="0" smtClean="0"/>
              <a:t>In the joyous and noble mandala of the conqueror.</a:t>
            </a:r>
          </a:p>
          <a:p>
            <a:r>
              <a:rPr lang="en-US" sz="2400" dirty="0" smtClean="0"/>
              <a:t>May I attain whatever prophecy I receive</a:t>
            </a:r>
          </a:p>
          <a:p>
            <a:r>
              <a:rPr lang="en-US" sz="2400" dirty="0" smtClean="0"/>
              <a:t>In the presence of </a:t>
            </a:r>
            <a:r>
              <a:rPr lang="en-US" sz="2400" dirty="0" err="1" smtClean="0"/>
              <a:t>Amitabha</a:t>
            </a:r>
            <a:r>
              <a:rPr lang="en-US" sz="2400" dirty="0" smtClean="0"/>
              <a:t>, Buddha of infinite Light.</a:t>
            </a: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964973120"/>
              </p:ext>
            </p:extLst>
          </p:nvPr>
        </p:nvGraphicFramePr>
        <p:xfrm>
          <a:off x="647272" y="565079"/>
          <a:ext cx="10880332" cy="5794624"/>
        </p:xfrm>
        <a:graphic>
          <a:graphicData uri="http://schemas.openxmlformats.org/drawingml/2006/table">
            <a:tbl>
              <a:tblPr/>
              <a:tblGrid>
                <a:gridCol w="10880332">
                  <a:extLst>
                    <a:ext uri="{9D8B030D-6E8A-4147-A177-3AD203B41FA5}">
                      <a16:colId xmlns:a16="http://schemas.microsoft.com/office/drawing/2014/main" val="3253691945"/>
                    </a:ext>
                  </a:extLst>
                </a:gridCol>
              </a:tblGrid>
              <a:tr h="5794624">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69274827"/>
                  </a:ext>
                </a:extLst>
              </a:tr>
            </a:tbl>
          </a:graphicData>
        </a:graphic>
      </p:graphicFrame>
      <p:sp>
        <p:nvSpPr>
          <p:cNvPr id="3" name="Slide Number Placeholder 2"/>
          <p:cNvSpPr>
            <a:spLocks noGrp="1"/>
          </p:cNvSpPr>
          <p:nvPr>
            <p:ph type="sldNum" sz="quarter" idx="12"/>
          </p:nvPr>
        </p:nvSpPr>
        <p:spPr/>
        <p:txBody>
          <a:bodyPr/>
          <a:lstStyle/>
          <a:p>
            <a:fld id="{05C6B8A3-853B-4853-B188-B01C9D0372C6}" type="slidenum">
              <a:rPr lang="en-GB" smtClean="0"/>
              <a:t>76</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760" y="203307"/>
            <a:ext cx="3061698" cy="3207713"/>
          </a:xfrm>
          <a:prstGeom prst="rect">
            <a:avLst/>
          </a:prstGeom>
        </p:spPr>
      </p:pic>
    </p:spTree>
    <p:extLst>
      <p:ext uri="{BB962C8B-B14F-4D97-AF65-F5344CB8AC3E}">
        <p14:creationId xmlns:p14="http://schemas.microsoft.com/office/powerpoint/2010/main" val="334013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6463" y="595900"/>
            <a:ext cx="9719352" cy="5262979"/>
          </a:xfrm>
          <a:prstGeom prst="rect">
            <a:avLst/>
          </a:prstGeom>
          <a:noFill/>
        </p:spPr>
        <p:txBody>
          <a:bodyPr wrap="square" rtlCol="0">
            <a:spAutoFit/>
          </a:bodyPr>
          <a:lstStyle/>
          <a:p>
            <a:r>
              <a:rPr lang="en-US" sz="2400" dirty="0" smtClean="0"/>
              <a:t>O deity, whom I have accomplished from previous lives</a:t>
            </a:r>
          </a:p>
          <a:p>
            <a:r>
              <a:rPr lang="en-US" sz="2400" dirty="0" smtClean="0"/>
              <a:t>The enlightening influence of the three times Buddha</a:t>
            </a:r>
          </a:p>
          <a:p>
            <a:r>
              <a:rPr lang="en-US" sz="2400" dirty="0" smtClean="0"/>
              <a:t>Blue-green, one face and two arms, the swift pacifier,</a:t>
            </a:r>
          </a:p>
          <a:p>
            <a:r>
              <a:rPr lang="en-US" sz="2400" dirty="0" smtClean="0"/>
              <a:t>O mother holding an </a:t>
            </a:r>
            <a:r>
              <a:rPr lang="en-US" sz="2400" dirty="0" err="1" smtClean="0"/>
              <a:t>utpala</a:t>
            </a:r>
            <a:r>
              <a:rPr lang="en-US" sz="2400" dirty="0" smtClean="0"/>
              <a:t> flower, may you be auspicious.</a:t>
            </a:r>
          </a:p>
          <a:p>
            <a:endParaRPr lang="en-US" sz="2400" dirty="0"/>
          </a:p>
          <a:p>
            <a:r>
              <a:rPr lang="en-US" sz="2400" dirty="0" smtClean="0"/>
              <a:t>Whatever your body, O Mother of Conquerors,</a:t>
            </a:r>
          </a:p>
          <a:p>
            <a:r>
              <a:rPr lang="en-US" sz="2400" dirty="0" smtClean="0"/>
              <a:t>Whatever your retinue, lifespan or pure land,</a:t>
            </a:r>
          </a:p>
          <a:p>
            <a:r>
              <a:rPr lang="en-US" sz="2400" dirty="0" smtClean="0"/>
              <a:t>Whatever your name, most noble and holy,</a:t>
            </a:r>
          </a:p>
          <a:p>
            <a:r>
              <a:rPr lang="en-US" sz="2400" dirty="0" smtClean="0"/>
              <a:t>May I and all others attain only these.</a:t>
            </a:r>
          </a:p>
          <a:p>
            <a:endParaRPr lang="en-US" sz="2400" dirty="0"/>
          </a:p>
          <a:p>
            <a:r>
              <a:rPr lang="en-US" sz="2400" dirty="0" smtClean="0"/>
              <a:t>By the forces of these praises and requests made to you,</a:t>
            </a:r>
          </a:p>
          <a:p>
            <a:r>
              <a:rPr lang="en-US" sz="2400" dirty="0" smtClean="0"/>
              <a:t>May all disease, poverty, fighting and quarrels be calmed,</a:t>
            </a:r>
          </a:p>
          <a:p>
            <a:r>
              <a:rPr lang="en-US" sz="2400" dirty="0" smtClean="0"/>
              <a:t>May the precious Dharma and everything auspicious increase</a:t>
            </a:r>
          </a:p>
          <a:p>
            <a:r>
              <a:rPr lang="en-US" sz="2400" dirty="0" smtClean="0"/>
              <a:t>Throughout the world and direction where I and all others dwell.</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1894544009"/>
              </p:ext>
            </p:extLst>
          </p:nvPr>
        </p:nvGraphicFramePr>
        <p:xfrm>
          <a:off x="821933" y="417492"/>
          <a:ext cx="10438543" cy="5979558"/>
        </p:xfrm>
        <a:graphic>
          <a:graphicData uri="http://schemas.openxmlformats.org/drawingml/2006/table">
            <a:tbl>
              <a:tblPr/>
              <a:tblGrid>
                <a:gridCol w="10438543">
                  <a:extLst>
                    <a:ext uri="{9D8B030D-6E8A-4147-A177-3AD203B41FA5}">
                      <a16:colId xmlns:a16="http://schemas.microsoft.com/office/drawing/2014/main" val="3591348499"/>
                    </a:ext>
                  </a:extLst>
                </a:gridCol>
              </a:tblGrid>
              <a:tr h="5979558">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5337882"/>
                  </a:ext>
                </a:extLst>
              </a:tr>
            </a:tbl>
          </a:graphicData>
        </a:graphic>
      </p:graphicFrame>
      <p:sp>
        <p:nvSpPr>
          <p:cNvPr id="5" name="Slide Number Placeholder 4"/>
          <p:cNvSpPr>
            <a:spLocks noGrp="1"/>
          </p:cNvSpPr>
          <p:nvPr>
            <p:ph type="sldNum" sz="quarter" idx="12"/>
          </p:nvPr>
        </p:nvSpPr>
        <p:spPr/>
        <p:txBody>
          <a:bodyPr/>
          <a:lstStyle/>
          <a:p>
            <a:fld id="{05C6B8A3-853B-4853-B188-B01C9D0372C6}" type="slidenum">
              <a:rPr lang="en-GB" smtClean="0"/>
              <a:t>77</a:t>
            </a:fld>
            <a:endParaRPr lang="en-GB"/>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161020" y="1342908"/>
            <a:ext cx="3642360" cy="3237325"/>
          </a:xfrm>
          <a:prstGeom prst="rect">
            <a:avLst/>
          </a:prstGeom>
        </p:spPr>
      </p:pic>
    </p:spTree>
    <p:extLst>
      <p:ext uri="{BB962C8B-B14F-4D97-AF65-F5344CB8AC3E}">
        <p14:creationId xmlns:p14="http://schemas.microsoft.com/office/powerpoint/2010/main" val="113997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0980" y="544530"/>
            <a:ext cx="5888663" cy="4062651"/>
          </a:xfrm>
          <a:prstGeom prst="rect">
            <a:avLst/>
          </a:prstGeom>
          <a:noFill/>
        </p:spPr>
        <p:txBody>
          <a:bodyPr wrap="none" rtlCol="0">
            <a:spAutoFit/>
          </a:bodyPr>
          <a:lstStyle/>
          <a:p>
            <a:r>
              <a:rPr lang="en-US" sz="2400" b="1" dirty="0" smtClean="0"/>
              <a:t>Dedication and Auspicious Verses</a:t>
            </a:r>
          </a:p>
          <a:p>
            <a:endParaRPr lang="en-US" b="1" dirty="0"/>
          </a:p>
          <a:p>
            <a:r>
              <a:rPr lang="en-US" sz="2400" dirty="0" smtClean="0"/>
              <a:t>Due to this merit may I soon</a:t>
            </a:r>
          </a:p>
          <a:p>
            <a:r>
              <a:rPr lang="en-US" sz="2400" dirty="0" smtClean="0"/>
              <a:t>Attain the state of Arya Tara</a:t>
            </a:r>
          </a:p>
          <a:p>
            <a:r>
              <a:rPr lang="en-US" sz="2400" dirty="0" smtClean="0"/>
              <a:t>That I may be able to liberate</a:t>
            </a:r>
          </a:p>
          <a:p>
            <a:r>
              <a:rPr lang="en-US" sz="2400" dirty="0" smtClean="0"/>
              <a:t>All sentient beings from their suffering.</a:t>
            </a:r>
          </a:p>
          <a:p>
            <a:endParaRPr lang="en-US" sz="2400" dirty="0"/>
          </a:p>
          <a:p>
            <a:r>
              <a:rPr lang="en-US" sz="2400" dirty="0" smtClean="0"/>
              <a:t>By whatever I have collected</a:t>
            </a:r>
          </a:p>
          <a:p>
            <a:r>
              <a:rPr lang="en-US" sz="2400" dirty="0" smtClean="0"/>
              <a:t>From venerating these subduing blessed ones</a:t>
            </a:r>
          </a:p>
          <a:p>
            <a:r>
              <a:rPr lang="en-US" sz="2400" dirty="0" smtClean="0"/>
              <a:t>May all sentient beings, without exception,</a:t>
            </a:r>
          </a:p>
          <a:p>
            <a:r>
              <a:rPr lang="en-US" sz="2400" dirty="0" smtClean="0"/>
              <a:t>Be born in </a:t>
            </a:r>
            <a:r>
              <a:rPr lang="en-US" sz="2400" dirty="0" err="1" smtClean="0"/>
              <a:t>Sukhavati</a:t>
            </a:r>
            <a:r>
              <a:rPr lang="en-US" sz="2400" dirty="0" smtClean="0"/>
              <a:t>, the Joyful Pure land.</a:t>
            </a:r>
            <a:endParaRPr lang="en-GB" sz="2400" dirty="0"/>
          </a:p>
        </p:txBody>
      </p:sp>
      <p:pic>
        <p:nvPicPr>
          <p:cNvPr id="1026" name="Picture 2" descr="Self-Compassion and Eating Disorder Re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019" y="2787905"/>
            <a:ext cx="4681875" cy="36385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83539747"/>
              </p:ext>
            </p:extLst>
          </p:nvPr>
        </p:nvGraphicFramePr>
        <p:xfrm>
          <a:off x="565078" y="431514"/>
          <a:ext cx="11178284" cy="6123398"/>
        </p:xfrm>
        <a:graphic>
          <a:graphicData uri="http://schemas.openxmlformats.org/drawingml/2006/table">
            <a:tbl>
              <a:tblPr/>
              <a:tblGrid>
                <a:gridCol w="11178284">
                  <a:extLst>
                    <a:ext uri="{9D8B030D-6E8A-4147-A177-3AD203B41FA5}">
                      <a16:colId xmlns:a16="http://schemas.microsoft.com/office/drawing/2014/main" val="1998267536"/>
                    </a:ext>
                  </a:extLst>
                </a:gridCol>
              </a:tblGrid>
              <a:tr h="6123398">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54853607"/>
                  </a:ext>
                </a:extLst>
              </a:tr>
            </a:tbl>
          </a:graphicData>
        </a:graphic>
      </p:graphicFrame>
      <p:sp>
        <p:nvSpPr>
          <p:cNvPr id="4" name="Slide Number Placeholder 3"/>
          <p:cNvSpPr>
            <a:spLocks noGrp="1"/>
          </p:cNvSpPr>
          <p:nvPr>
            <p:ph type="sldNum" sz="quarter" idx="12"/>
          </p:nvPr>
        </p:nvSpPr>
        <p:spPr/>
        <p:txBody>
          <a:bodyPr/>
          <a:lstStyle/>
          <a:p>
            <a:fld id="{05C6B8A3-853B-4853-B188-B01C9D0372C6}" type="slidenum">
              <a:rPr lang="en-GB" smtClean="0"/>
              <a:t>78</a:t>
            </a:fld>
            <a:endParaRPr lang="en-GB"/>
          </a:p>
        </p:txBody>
      </p:sp>
    </p:spTree>
    <p:extLst>
      <p:ext uri="{BB962C8B-B14F-4D97-AF65-F5344CB8AC3E}">
        <p14:creationId xmlns:p14="http://schemas.microsoft.com/office/powerpoint/2010/main" val="133954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53" y="390418"/>
            <a:ext cx="11471795" cy="6001643"/>
          </a:xfrm>
          <a:prstGeom prst="rect">
            <a:avLst/>
          </a:prstGeom>
          <a:noFill/>
        </p:spPr>
        <p:txBody>
          <a:bodyPr wrap="none" rtlCol="0">
            <a:spAutoFit/>
          </a:bodyPr>
          <a:lstStyle/>
          <a:p>
            <a:r>
              <a:rPr lang="en-US" sz="2400" dirty="0" smtClean="0"/>
              <a:t>You who have abandoned all bodily defects and possess the signs and marks of a </a:t>
            </a:r>
            <a:r>
              <a:rPr lang="en-US" sz="2400" dirty="0" err="1" smtClean="0"/>
              <a:t>buddha</a:t>
            </a:r>
            <a:r>
              <a:rPr lang="en-US" sz="2400" dirty="0" smtClean="0"/>
              <a:t>,</a:t>
            </a:r>
          </a:p>
          <a:p>
            <a:r>
              <a:rPr lang="en-US" sz="2400" dirty="0" smtClean="0"/>
              <a:t>You who have abandoned all defects of speech and possess a beautiful, sparrow-like voice.</a:t>
            </a:r>
          </a:p>
          <a:p>
            <a:r>
              <a:rPr lang="en-US" sz="2400" dirty="0" smtClean="0"/>
              <a:t>You who have abandoned all defects of mind and see all the infinite objects of knowledge,</a:t>
            </a:r>
          </a:p>
          <a:p>
            <a:r>
              <a:rPr lang="en-US" sz="2400" dirty="0" smtClean="0"/>
              <a:t>O Brilliant Mother of Auspicious Glory, please bring your auspicious presence to us!</a:t>
            </a:r>
          </a:p>
          <a:p>
            <a:endParaRPr lang="en-US" sz="2400" dirty="0"/>
          </a:p>
          <a:p>
            <a:r>
              <a:rPr lang="en-US" sz="2400" b="1" dirty="0" smtClean="0"/>
              <a:t>Dedication</a:t>
            </a:r>
          </a:p>
          <a:p>
            <a:endParaRPr lang="en-US" sz="2400" b="1" dirty="0"/>
          </a:p>
          <a:p>
            <a:r>
              <a:rPr lang="en-US" sz="2400" dirty="0" smtClean="0"/>
              <a:t>JANG CHHUB SEM CHHOG RIN PO CHHE</a:t>
            </a:r>
          </a:p>
          <a:p>
            <a:r>
              <a:rPr lang="en-US" sz="2400" dirty="0" smtClean="0"/>
              <a:t>MA KYE PA NAM KYE GYUR CHIG</a:t>
            </a:r>
          </a:p>
          <a:p>
            <a:r>
              <a:rPr lang="en-US" sz="2400" dirty="0" smtClean="0"/>
              <a:t>KYE WA NYAM PA ME PA YANG</a:t>
            </a:r>
          </a:p>
          <a:p>
            <a:r>
              <a:rPr lang="en-US" sz="2400" dirty="0" smtClean="0"/>
              <a:t>GONG NÄ GONG DU PHEL WAR SHOG</a:t>
            </a:r>
          </a:p>
          <a:p>
            <a:endParaRPr lang="en-US" sz="2400" dirty="0"/>
          </a:p>
          <a:p>
            <a:r>
              <a:rPr lang="en-US" sz="2400" dirty="0" smtClean="0"/>
              <a:t>May the supreme jewel </a:t>
            </a:r>
            <a:r>
              <a:rPr lang="en-US" sz="2400" dirty="0" err="1" smtClean="0"/>
              <a:t>bodhicitta</a:t>
            </a:r>
            <a:endParaRPr lang="en-US" sz="2400" dirty="0" smtClean="0"/>
          </a:p>
          <a:p>
            <a:r>
              <a:rPr lang="en-US" sz="2400" dirty="0" smtClean="0"/>
              <a:t>That has arisen, arise and grow;</a:t>
            </a:r>
          </a:p>
          <a:p>
            <a:r>
              <a:rPr lang="en-US" sz="2400" dirty="0" smtClean="0"/>
              <a:t>And may that which has arisen not diminish</a:t>
            </a:r>
          </a:p>
          <a:p>
            <a:r>
              <a:rPr lang="en-US" sz="2400" dirty="0" smtClean="0"/>
              <a:t>But increase more and more.</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790137839"/>
              </p:ext>
            </p:extLst>
          </p:nvPr>
        </p:nvGraphicFramePr>
        <p:xfrm>
          <a:off x="277402" y="174661"/>
          <a:ext cx="11671442" cy="6328881"/>
        </p:xfrm>
        <a:graphic>
          <a:graphicData uri="http://schemas.openxmlformats.org/drawingml/2006/table">
            <a:tbl>
              <a:tblPr/>
              <a:tblGrid>
                <a:gridCol w="11671442">
                  <a:extLst>
                    <a:ext uri="{9D8B030D-6E8A-4147-A177-3AD203B41FA5}">
                      <a16:colId xmlns:a16="http://schemas.microsoft.com/office/drawing/2014/main" val="214794226"/>
                    </a:ext>
                  </a:extLst>
                </a:gridCol>
              </a:tblGrid>
              <a:tr h="6328881">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76596704"/>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555" y="2332233"/>
            <a:ext cx="3303227" cy="3395218"/>
          </a:xfrm>
          <a:prstGeom prst="rect">
            <a:avLst/>
          </a:prstGeom>
        </p:spPr>
      </p:pic>
      <p:sp>
        <p:nvSpPr>
          <p:cNvPr id="5" name="Slide Number Placeholder 4"/>
          <p:cNvSpPr>
            <a:spLocks noGrp="1"/>
          </p:cNvSpPr>
          <p:nvPr>
            <p:ph type="sldNum" sz="quarter" idx="12"/>
          </p:nvPr>
        </p:nvSpPr>
        <p:spPr/>
        <p:txBody>
          <a:bodyPr/>
          <a:lstStyle/>
          <a:p>
            <a:fld id="{05C6B8A3-853B-4853-B188-B01C9D0372C6}" type="slidenum">
              <a:rPr lang="en-GB" smtClean="0"/>
              <a:t>79</a:t>
            </a:fld>
            <a:endParaRPr lang="en-GB"/>
          </a:p>
        </p:txBody>
      </p:sp>
    </p:spTree>
    <p:extLst>
      <p:ext uri="{BB962C8B-B14F-4D97-AF65-F5344CB8AC3E}">
        <p14:creationId xmlns:p14="http://schemas.microsoft.com/office/powerpoint/2010/main" val="418515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ཕྱག་འཚལ་སེར་སྔོ་ཆུ་ནས་སྐྱེས་ཀྱི</a:t>
            </a:r>
            <a:r>
              <a:rPr lang="en-US" dirty="0">
                <a:solidFill>
                  <a:schemeClr val="tx1"/>
                </a:solidFill>
              </a:rPr>
              <a:t>། །</a:t>
            </a:r>
          </a:p>
          <a:p>
            <a:r>
              <a:rPr lang="en-US" dirty="0">
                <a:solidFill>
                  <a:schemeClr val="tx1"/>
                </a:solidFill>
              </a:rPr>
              <a:t>CHHAG TSHÄL SER NGO CHHU NÄ KYE KYI</a:t>
            </a:r>
          </a:p>
          <a:p>
            <a:r>
              <a:rPr lang="en-US" b="1" dirty="0">
                <a:solidFill>
                  <a:schemeClr val="tx1"/>
                </a:solidFill>
              </a:rPr>
              <a:t>Homage! Golden-blue one, lotus</a:t>
            </a:r>
            <a:endParaRPr lang="en-US" dirty="0">
              <a:solidFill>
                <a:schemeClr val="tx1"/>
              </a:solidFill>
            </a:endParaRPr>
          </a:p>
          <a:p>
            <a:r>
              <a:rPr lang="en-US" dirty="0" err="1">
                <a:solidFill>
                  <a:schemeClr val="tx1"/>
                </a:solidFill>
              </a:rPr>
              <a:t>པདྨས་ཕྱག་ནི་རྣམ་པར་བརྒྱན་མ</a:t>
            </a:r>
            <a:r>
              <a:rPr lang="en-US" dirty="0">
                <a:solidFill>
                  <a:schemeClr val="tx1"/>
                </a:solidFill>
              </a:rPr>
              <a:t>། །</a:t>
            </a:r>
          </a:p>
          <a:p>
            <a:r>
              <a:rPr lang="en-US" dirty="0">
                <a:solidFill>
                  <a:schemeClr val="tx1"/>
                </a:solidFill>
              </a:rPr>
              <a:t>PÄ MÄ CHHAG NI NAM PAR GYÄN MA</a:t>
            </a:r>
          </a:p>
          <a:p>
            <a:r>
              <a:rPr lang="en-US" b="1" dirty="0">
                <a:solidFill>
                  <a:schemeClr val="tx1"/>
                </a:solidFill>
              </a:rPr>
              <a:t>Water born, in hand adorned!</a:t>
            </a:r>
            <a:endParaRPr lang="en-US" dirty="0">
              <a:solidFill>
                <a:schemeClr val="tx1"/>
              </a:solidFill>
            </a:endParaRPr>
          </a:p>
          <a:p>
            <a:r>
              <a:rPr lang="en-US" dirty="0" err="1">
                <a:solidFill>
                  <a:schemeClr val="tx1"/>
                </a:solidFill>
              </a:rPr>
              <a:t>སྦྱིན་པ་བརྩོན་འགྲུས་དཀའ་ཐུབ་ཞི་བ</a:t>
            </a:r>
            <a:r>
              <a:rPr lang="en-US" dirty="0">
                <a:solidFill>
                  <a:schemeClr val="tx1"/>
                </a:solidFill>
              </a:rPr>
              <a:t>། །</a:t>
            </a:r>
          </a:p>
          <a:p>
            <a:r>
              <a:rPr lang="en-US" dirty="0">
                <a:solidFill>
                  <a:schemeClr val="tx1"/>
                </a:solidFill>
              </a:rPr>
              <a:t>JIN PA TSÖN DRÜ KA THUB ZHI WA</a:t>
            </a:r>
          </a:p>
          <a:p>
            <a:r>
              <a:rPr lang="en-US" b="1" dirty="0">
                <a:solidFill>
                  <a:schemeClr val="tx1"/>
                </a:solidFill>
              </a:rPr>
              <a:t>Giving, </a:t>
            </a:r>
            <a:r>
              <a:rPr lang="en-US" b="1" dirty="0" smtClean="0">
                <a:solidFill>
                  <a:schemeClr val="tx1"/>
                </a:solidFill>
              </a:rPr>
              <a:t>effort</a:t>
            </a:r>
            <a:r>
              <a:rPr lang="en-US" b="1" dirty="0">
                <a:solidFill>
                  <a:schemeClr val="tx1"/>
                </a:solidFill>
              </a:rPr>
              <a:t>, calm, austerities,</a:t>
            </a:r>
            <a:endParaRPr lang="en-US" dirty="0">
              <a:solidFill>
                <a:schemeClr val="tx1"/>
              </a:solidFill>
            </a:endParaRPr>
          </a:p>
          <a:p>
            <a:r>
              <a:rPr lang="en-US" dirty="0" err="1">
                <a:solidFill>
                  <a:schemeClr val="tx1"/>
                </a:solidFill>
              </a:rPr>
              <a:t>བཟོད་པ་བསམ་གཏན་སྤྱོད་ཡུལ་ཉིད་མ</a:t>
            </a:r>
            <a:r>
              <a:rPr lang="en-US" dirty="0">
                <a:solidFill>
                  <a:schemeClr val="tx1"/>
                </a:solidFill>
              </a:rPr>
              <a:t>། །</a:t>
            </a:r>
          </a:p>
          <a:p>
            <a:r>
              <a:rPr lang="en-US" dirty="0">
                <a:solidFill>
                  <a:schemeClr val="tx1"/>
                </a:solidFill>
              </a:rPr>
              <a:t>ZÖ PA SAM TÄN CHÖ YÜL NYI MA</a:t>
            </a:r>
          </a:p>
          <a:p>
            <a:r>
              <a:rPr lang="en-US" b="1" dirty="0">
                <a:solidFill>
                  <a:schemeClr val="tx1"/>
                </a:solidFill>
              </a:rPr>
              <a:t>Patience, meditation her sphere!</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8</a:t>
            </a:fld>
            <a:endParaRPr lang="en-GB"/>
          </a:p>
        </p:txBody>
      </p:sp>
    </p:spTree>
    <p:extLst>
      <p:ext uri="{BB962C8B-B14F-4D97-AF65-F5344CB8AC3E}">
        <p14:creationId xmlns:p14="http://schemas.microsoft.com/office/powerpoint/2010/main" val="22160179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740" y="575354"/>
            <a:ext cx="10479640" cy="5262979"/>
          </a:xfrm>
          <a:prstGeom prst="rect">
            <a:avLst/>
          </a:prstGeom>
          <a:noFill/>
        </p:spPr>
        <p:txBody>
          <a:bodyPr wrap="square" rtlCol="0">
            <a:spAutoFit/>
          </a:bodyPr>
          <a:lstStyle/>
          <a:p>
            <a:endParaRPr lang="en-US" sz="2400" b="1" dirty="0" smtClean="0"/>
          </a:p>
          <a:p>
            <a:r>
              <a:rPr lang="en-US" sz="2400" b="1" dirty="0" smtClean="0"/>
              <a:t>Long Life Prayer for His Holiness the Dalai Lama</a:t>
            </a:r>
          </a:p>
          <a:p>
            <a:endParaRPr lang="en-US" sz="2400" dirty="0"/>
          </a:p>
          <a:p>
            <a:r>
              <a:rPr lang="en-US" sz="2400" dirty="0" smtClean="0"/>
              <a:t>GANG RI RA WÄ KOR WÄI ZHING KHAM DIR</a:t>
            </a:r>
          </a:p>
          <a:p>
            <a:r>
              <a:rPr lang="en-US" sz="2400" dirty="0" smtClean="0"/>
              <a:t>PHÄN DANG DE WA MA LÜ JUNG WÄI NÄ</a:t>
            </a:r>
          </a:p>
          <a:p>
            <a:r>
              <a:rPr lang="en-US" sz="2400" dirty="0" smtClean="0"/>
              <a:t>CHÄN RÄ ZIG WANG TÄN DZIN GYA TSHO YI</a:t>
            </a:r>
          </a:p>
          <a:p>
            <a:r>
              <a:rPr lang="en-US" sz="2400" dirty="0" smtClean="0"/>
              <a:t>ZHAB PÄ SI THÄI BAR DU TÄN GYUR CHIG</a:t>
            </a:r>
          </a:p>
          <a:p>
            <a:endParaRPr lang="en-US" sz="2400" dirty="0"/>
          </a:p>
          <a:p>
            <a:r>
              <a:rPr lang="en-US" sz="2400" dirty="0" smtClean="0"/>
              <a:t>In the land encircled by snow mountains</a:t>
            </a:r>
          </a:p>
          <a:p>
            <a:r>
              <a:rPr lang="en-US" sz="2400" dirty="0" smtClean="0"/>
              <a:t>You are the source of all happiness and good;</a:t>
            </a:r>
          </a:p>
          <a:p>
            <a:r>
              <a:rPr lang="en-US" sz="2400" dirty="0" smtClean="0"/>
              <a:t>All-powerful </a:t>
            </a:r>
            <a:r>
              <a:rPr lang="en-US" sz="2400" dirty="0" err="1" smtClean="0"/>
              <a:t>Chenrezig</a:t>
            </a:r>
            <a:r>
              <a:rPr lang="en-US" sz="2400" dirty="0" smtClean="0"/>
              <a:t>, Tenzin </a:t>
            </a:r>
            <a:r>
              <a:rPr lang="en-US" sz="2400" dirty="0" err="1" smtClean="0"/>
              <a:t>Gyatso</a:t>
            </a:r>
            <a:r>
              <a:rPr lang="en-US" sz="2400" dirty="0" smtClean="0"/>
              <a:t>,</a:t>
            </a:r>
          </a:p>
          <a:p>
            <a:r>
              <a:rPr lang="en-US" sz="2400" dirty="0" smtClean="0"/>
              <a:t>Please remain until samsara ends.</a:t>
            </a:r>
          </a:p>
          <a:p>
            <a:endParaRPr lang="en-US" sz="2400" dirty="0"/>
          </a:p>
          <a:p>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1147797287"/>
              </p:ext>
            </p:extLst>
          </p:nvPr>
        </p:nvGraphicFramePr>
        <p:xfrm>
          <a:off x="395555" y="575354"/>
          <a:ext cx="11332395" cy="5599417"/>
        </p:xfrm>
        <a:graphic>
          <a:graphicData uri="http://schemas.openxmlformats.org/drawingml/2006/table">
            <a:tbl>
              <a:tblPr/>
              <a:tblGrid>
                <a:gridCol w="11332395">
                  <a:extLst>
                    <a:ext uri="{9D8B030D-6E8A-4147-A177-3AD203B41FA5}">
                      <a16:colId xmlns:a16="http://schemas.microsoft.com/office/drawing/2014/main" val="4167699677"/>
                    </a:ext>
                  </a:extLst>
                </a:gridCol>
              </a:tblGrid>
              <a:tr h="5599417">
                <a:tc>
                  <a:txBody>
                    <a:bodyPr/>
                    <a:lstStyle/>
                    <a:p>
                      <a:endParaRPr lang="en-US" dirty="0" smtClean="0"/>
                    </a:p>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98538883"/>
                  </a:ext>
                </a:extLst>
              </a:tr>
            </a:tbl>
          </a:graphicData>
        </a:graphic>
      </p:graphicFrame>
      <p:sp>
        <p:nvSpPr>
          <p:cNvPr id="5" name="Slide Number Placeholder 4"/>
          <p:cNvSpPr>
            <a:spLocks noGrp="1"/>
          </p:cNvSpPr>
          <p:nvPr>
            <p:ph type="sldNum" sz="quarter" idx="12"/>
          </p:nvPr>
        </p:nvSpPr>
        <p:spPr/>
        <p:txBody>
          <a:bodyPr/>
          <a:lstStyle/>
          <a:p>
            <a:fld id="{05C6B8A3-853B-4853-B188-B01C9D0372C6}" type="slidenum">
              <a:rPr lang="en-GB" smtClean="0"/>
              <a:t>80</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441" y="1553859"/>
            <a:ext cx="3318554" cy="3305967"/>
          </a:xfrm>
          <a:prstGeom prst="rect">
            <a:avLst/>
          </a:prstGeom>
        </p:spPr>
      </p:pic>
    </p:spTree>
    <p:extLst>
      <p:ext uri="{BB962C8B-B14F-4D97-AF65-F5344CB8AC3E}">
        <p14:creationId xmlns:p14="http://schemas.microsoft.com/office/powerpoint/2010/main" val="2401081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464" y="965770"/>
            <a:ext cx="10833350" cy="4801314"/>
          </a:xfrm>
          <a:prstGeom prst="rect">
            <a:avLst/>
          </a:prstGeom>
          <a:noFill/>
        </p:spPr>
        <p:txBody>
          <a:bodyPr wrap="none" rtlCol="0">
            <a:spAutoFit/>
          </a:bodyPr>
          <a:lstStyle/>
          <a:p>
            <a:endParaRPr lang="en-US" sz="2400" b="1" dirty="0" smtClean="0"/>
          </a:p>
          <a:p>
            <a:r>
              <a:rPr lang="en-US" sz="2400" b="1" dirty="0" smtClean="0"/>
              <a:t>Prayer that spontaneously fulfils all wishes</a:t>
            </a:r>
          </a:p>
          <a:p>
            <a:endParaRPr lang="en-US" sz="2400" dirty="0"/>
          </a:p>
          <a:p>
            <a:r>
              <a:rPr lang="en-US" sz="2400" dirty="0" smtClean="0"/>
              <a:t>TONG NYI NYING JE ZUNG DU JUG PÄI LAM</a:t>
            </a:r>
          </a:p>
          <a:p>
            <a:r>
              <a:rPr lang="en-US" sz="2400" dirty="0" smtClean="0"/>
              <a:t>CHHE CHER SÄL DZÄ GANG CHÄN TÄN DRÖI GÖN</a:t>
            </a:r>
          </a:p>
          <a:p>
            <a:r>
              <a:rPr lang="en-US" sz="2400" dirty="0" smtClean="0"/>
              <a:t>CHAG NA PÄ MO TÄN DZIN GYA TSHO LA</a:t>
            </a:r>
          </a:p>
          <a:p>
            <a:r>
              <a:rPr lang="en-US" sz="2400" dirty="0" smtClean="0"/>
              <a:t>SOL WA DEB SO ZHE DÖN LHÜN DRUB SHOG</a:t>
            </a:r>
          </a:p>
          <a:p>
            <a:endParaRPr lang="en-US" sz="2400" dirty="0"/>
          </a:p>
          <a:p>
            <a:r>
              <a:rPr lang="en-US" sz="2400" dirty="0" err="1" smtClean="0"/>
              <a:t>Saviour</a:t>
            </a:r>
            <a:r>
              <a:rPr lang="en-US" sz="2400" dirty="0" smtClean="0"/>
              <a:t> of the Snow Land Teachings and </a:t>
            </a:r>
            <a:r>
              <a:rPr lang="en-US" sz="2400" dirty="0" err="1" smtClean="0"/>
              <a:t>transmigratory</a:t>
            </a:r>
            <a:r>
              <a:rPr lang="en-US" sz="2400" dirty="0" smtClean="0"/>
              <a:t> beings,</a:t>
            </a:r>
          </a:p>
          <a:p>
            <a:r>
              <a:rPr lang="en-US" sz="2400" dirty="0" smtClean="0"/>
              <a:t>Who makes the path that is unification of emptiness and compassion extremely clear,</a:t>
            </a:r>
          </a:p>
          <a:p>
            <a:r>
              <a:rPr lang="en-US" sz="2400" dirty="0" smtClean="0"/>
              <a:t>To the Lotus Holder, </a:t>
            </a:r>
            <a:r>
              <a:rPr lang="en-US" sz="2400" dirty="0"/>
              <a:t>T</a:t>
            </a:r>
            <a:r>
              <a:rPr lang="en-US" sz="2400" dirty="0" smtClean="0"/>
              <a:t>enzin </a:t>
            </a:r>
            <a:r>
              <a:rPr lang="en-US" sz="2400" dirty="0" err="1" smtClean="0"/>
              <a:t>Gyatso</a:t>
            </a:r>
            <a:r>
              <a:rPr lang="en-US" sz="2400" dirty="0" smtClean="0"/>
              <a:t>, I beseech – </a:t>
            </a:r>
          </a:p>
          <a:p>
            <a:r>
              <a:rPr lang="en-US" sz="2400" dirty="0" smtClean="0"/>
              <a:t>May all your holy wishes be spontaneously fulfilled!</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847107984"/>
              </p:ext>
            </p:extLst>
          </p:nvPr>
        </p:nvGraphicFramePr>
        <p:xfrm>
          <a:off x="408022" y="304729"/>
          <a:ext cx="11332395" cy="6123396"/>
        </p:xfrm>
        <a:graphic>
          <a:graphicData uri="http://schemas.openxmlformats.org/drawingml/2006/table">
            <a:tbl>
              <a:tblPr/>
              <a:tblGrid>
                <a:gridCol w="11332395">
                  <a:extLst>
                    <a:ext uri="{9D8B030D-6E8A-4147-A177-3AD203B41FA5}">
                      <a16:colId xmlns:a16="http://schemas.microsoft.com/office/drawing/2014/main" val="4014206732"/>
                    </a:ext>
                  </a:extLst>
                </a:gridCol>
              </a:tblGrid>
              <a:tr h="6123396">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72635137"/>
                  </a:ext>
                </a:extLst>
              </a:tr>
            </a:tbl>
          </a:graphicData>
        </a:graphic>
      </p:graphicFrame>
      <p:sp>
        <p:nvSpPr>
          <p:cNvPr id="5" name="Slide Number Placeholder 4"/>
          <p:cNvSpPr>
            <a:spLocks noGrp="1"/>
          </p:cNvSpPr>
          <p:nvPr>
            <p:ph type="sldNum" sz="quarter" idx="12"/>
          </p:nvPr>
        </p:nvSpPr>
        <p:spPr/>
        <p:txBody>
          <a:bodyPr/>
          <a:lstStyle/>
          <a:p>
            <a:fld id="{05C6B8A3-853B-4853-B188-B01C9D0372C6}" type="slidenum">
              <a:rPr lang="en-GB" smtClean="0"/>
              <a:t>81</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182" y="201988"/>
            <a:ext cx="4045074" cy="3630273"/>
          </a:xfrm>
          <a:prstGeom prst="rect">
            <a:avLst/>
          </a:prstGeom>
        </p:spPr>
      </p:pic>
    </p:spTree>
    <p:extLst>
      <p:ext uri="{BB962C8B-B14F-4D97-AF65-F5344CB8AC3E}">
        <p14:creationId xmlns:p14="http://schemas.microsoft.com/office/powerpoint/2010/main" val="20017048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67" y="240982"/>
            <a:ext cx="11959120" cy="8217634"/>
          </a:xfrm>
          <a:prstGeom prst="rect">
            <a:avLst/>
          </a:prstGeom>
          <a:noFill/>
        </p:spPr>
        <p:txBody>
          <a:bodyPr wrap="square" rtlCol="0">
            <a:spAutoFit/>
          </a:bodyPr>
          <a:lstStyle/>
          <a:p>
            <a:r>
              <a:rPr lang="en-US" sz="2400" b="1" dirty="0"/>
              <a:t>PRAYER OF BLESSINGS</a:t>
            </a:r>
            <a:endParaRPr lang="en-GB" sz="2400" dirty="0"/>
          </a:p>
          <a:p>
            <a:r>
              <a:rPr lang="en-US" sz="2400" dirty="0"/>
              <a:t>  </a:t>
            </a:r>
            <a:endParaRPr lang="en-GB" sz="2400" dirty="0"/>
          </a:p>
          <a:p>
            <a:r>
              <a:rPr lang="en-US" sz="2400" dirty="0"/>
              <a:t>May I be at peace</a:t>
            </a:r>
            <a:r>
              <a:rPr lang="en-US" sz="2400" dirty="0" smtClean="0"/>
              <a:t>,   May </a:t>
            </a:r>
            <a:r>
              <a:rPr lang="en-US" sz="2400" dirty="0"/>
              <a:t>my heart remain open</a:t>
            </a:r>
            <a:r>
              <a:rPr lang="en-US" sz="2400" dirty="0" smtClean="0"/>
              <a:t>,</a:t>
            </a:r>
          </a:p>
          <a:p>
            <a:endParaRPr lang="en-GB" sz="2400" dirty="0"/>
          </a:p>
          <a:p>
            <a:r>
              <a:rPr lang="en-US" sz="2400" dirty="0"/>
              <a:t>May I awaken to the light of my own true nature</a:t>
            </a:r>
            <a:r>
              <a:rPr lang="en-US" sz="2400" dirty="0" smtClean="0"/>
              <a:t>,</a:t>
            </a:r>
          </a:p>
          <a:p>
            <a:endParaRPr lang="en-GB" sz="2400" dirty="0"/>
          </a:p>
          <a:p>
            <a:r>
              <a:rPr lang="en-US" sz="2400" dirty="0" smtClean="0"/>
              <a:t>                          May </a:t>
            </a:r>
            <a:r>
              <a:rPr lang="en-US" sz="2400" dirty="0"/>
              <a:t>I be healed</a:t>
            </a:r>
            <a:r>
              <a:rPr lang="en-US" sz="2400" dirty="0" smtClean="0"/>
              <a:t>,</a:t>
            </a:r>
          </a:p>
          <a:p>
            <a:endParaRPr lang="en-GB" sz="2400" dirty="0"/>
          </a:p>
          <a:p>
            <a:r>
              <a:rPr lang="en-US" sz="2400" dirty="0"/>
              <a:t>May I be a source of healing for all sentient beings</a:t>
            </a:r>
            <a:r>
              <a:rPr lang="en-US" sz="2400" dirty="0" smtClean="0"/>
              <a:t>,</a:t>
            </a:r>
          </a:p>
          <a:p>
            <a:endParaRPr lang="en-GB" sz="2400" dirty="0"/>
          </a:p>
          <a:p>
            <a:r>
              <a:rPr lang="en-US" sz="2400" dirty="0"/>
              <a:t>May I be healthy</a:t>
            </a:r>
            <a:r>
              <a:rPr lang="en-US" sz="2400" dirty="0" smtClean="0"/>
              <a:t>,   May </a:t>
            </a:r>
            <a:r>
              <a:rPr lang="en-US" sz="2400" dirty="0"/>
              <a:t>I be happy</a:t>
            </a:r>
            <a:r>
              <a:rPr lang="en-US" sz="2400" dirty="0" smtClean="0"/>
              <a:t>,   May </a:t>
            </a:r>
            <a:r>
              <a:rPr lang="en-US" sz="2400" dirty="0"/>
              <a:t>I be at ease. </a:t>
            </a:r>
            <a:endParaRPr lang="en-US" sz="2400" dirty="0" smtClean="0"/>
          </a:p>
          <a:p>
            <a:pPr algn="ctr"/>
            <a:endParaRPr lang="en-US" sz="2400" dirty="0"/>
          </a:p>
          <a:p>
            <a:pPr algn="ctr"/>
            <a:endParaRPr lang="en-US" sz="2400" dirty="0" smtClean="0"/>
          </a:p>
          <a:p>
            <a:endParaRPr lang="en-US" sz="1600" dirty="0" smtClean="0"/>
          </a:p>
          <a:p>
            <a:endParaRPr lang="en-US" sz="1600" dirty="0"/>
          </a:p>
          <a:p>
            <a:r>
              <a:rPr lang="en-US" sz="1600" dirty="0" smtClean="0">
                <a:solidFill>
                  <a:schemeClr val="accent1">
                    <a:lumMod val="75000"/>
                  </a:schemeClr>
                </a:solidFill>
              </a:rPr>
              <a:t>Equanimity Prayer above by Pema </a:t>
            </a:r>
            <a:r>
              <a:rPr lang="en-US" sz="1600" dirty="0" err="1" smtClean="0">
                <a:solidFill>
                  <a:schemeClr val="accent1">
                    <a:lumMod val="75000"/>
                  </a:schemeClr>
                </a:solidFill>
              </a:rPr>
              <a:t>Chodron</a:t>
            </a:r>
            <a:r>
              <a:rPr lang="en-US" sz="1600" dirty="0" smtClean="0">
                <a:solidFill>
                  <a:schemeClr val="accent1">
                    <a:lumMod val="75000"/>
                  </a:schemeClr>
                </a:solidFill>
              </a:rPr>
              <a:t>. Short Tara </a:t>
            </a:r>
            <a:r>
              <a:rPr lang="en-US" sz="1600" dirty="0" err="1">
                <a:solidFill>
                  <a:schemeClr val="accent1">
                    <a:lumMod val="75000"/>
                  </a:schemeClr>
                </a:solidFill>
              </a:rPr>
              <a:t>S</a:t>
            </a:r>
            <a:r>
              <a:rPr lang="en-US" sz="1600" dirty="0" err="1" smtClean="0">
                <a:solidFill>
                  <a:schemeClr val="accent1">
                    <a:lumMod val="75000"/>
                  </a:schemeClr>
                </a:solidFill>
              </a:rPr>
              <a:t>adhana</a:t>
            </a:r>
            <a:r>
              <a:rPr lang="en-US" sz="1600" dirty="0" smtClean="0">
                <a:solidFill>
                  <a:schemeClr val="accent1">
                    <a:lumMod val="75000"/>
                  </a:schemeClr>
                </a:solidFill>
              </a:rPr>
              <a:t> composed by Lama </a:t>
            </a:r>
            <a:r>
              <a:rPr lang="en-US" sz="1600" dirty="0" err="1" smtClean="0">
                <a:solidFill>
                  <a:schemeClr val="accent1">
                    <a:lumMod val="75000"/>
                  </a:schemeClr>
                </a:solidFill>
              </a:rPr>
              <a:t>Zopa</a:t>
            </a:r>
            <a:r>
              <a:rPr lang="en-US" sz="1600" dirty="0" smtClean="0">
                <a:solidFill>
                  <a:schemeClr val="accent1">
                    <a:lumMod val="75000"/>
                  </a:schemeClr>
                </a:solidFill>
              </a:rPr>
              <a:t> Rinpoche and lightly edited by Gordon McDougall then Kerry </a:t>
            </a:r>
            <a:r>
              <a:rPr lang="en-US" sz="1600" dirty="0" err="1">
                <a:solidFill>
                  <a:schemeClr val="accent1">
                    <a:lumMod val="75000"/>
                  </a:schemeClr>
                </a:solidFill>
              </a:rPr>
              <a:t>P</a:t>
            </a:r>
            <a:r>
              <a:rPr lang="en-US" sz="1600" dirty="0" err="1" smtClean="0">
                <a:solidFill>
                  <a:schemeClr val="accent1">
                    <a:lumMod val="75000"/>
                  </a:schemeClr>
                </a:solidFill>
              </a:rPr>
              <a:t>rest</a:t>
            </a:r>
            <a:r>
              <a:rPr lang="en-US" sz="1600" dirty="0" smtClean="0">
                <a:solidFill>
                  <a:schemeClr val="accent1">
                    <a:lumMod val="75000"/>
                  </a:schemeClr>
                </a:solidFill>
              </a:rPr>
              <a:t>. Praises to the Twenty-one </a:t>
            </a:r>
            <a:r>
              <a:rPr lang="en-US" sz="1600" dirty="0" err="1" smtClean="0">
                <a:solidFill>
                  <a:schemeClr val="accent1">
                    <a:lumMod val="75000"/>
                  </a:schemeClr>
                </a:solidFill>
              </a:rPr>
              <a:t>Taras</a:t>
            </a:r>
            <a:r>
              <a:rPr lang="en-US" sz="1600" dirty="0" smtClean="0">
                <a:solidFill>
                  <a:schemeClr val="accent1">
                    <a:lumMod val="75000"/>
                  </a:schemeClr>
                </a:solidFill>
              </a:rPr>
              <a:t> is based </a:t>
            </a:r>
            <a:r>
              <a:rPr lang="en-US" sz="1600" dirty="0">
                <a:solidFill>
                  <a:schemeClr val="accent1">
                    <a:lumMod val="75000"/>
                  </a:schemeClr>
                </a:solidFill>
              </a:rPr>
              <a:t>on Martin </a:t>
            </a:r>
            <a:r>
              <a:rPr lang="en-US" sz="1600" dirty="0" err="1">
                <a:solidFill>
                  <a:schemeClr val="accent1">
                    <a:lumMod val="75000"/>
                  </a:schemeClr>
                </a:solidFill>
              </a:rPr>
              <a:t>Willson’s</a:t>
            </a:r>
            <a:r>
              <a:rPr lang="en-US" sz="1600" dirty="0">
                <a:solidFill>
                  <a:schemeClr val="accent1">
                    <a:lumMod val="75000"/>
                  </a:schemeClr>
                </a:solidFill>
              </a:rPr>
              <a:t> </a:t>
            </a:r>
            <a:r>
              <a:rPr lang="en-US" sz="1600" dirty="0" err="1">
                <a:solidFill>
                  <a:schemeClr val="accent1">
                    <a:lumMod val="75000"/>
                  </a:schemeClr>
                </a:solidFill>
              </a:rPr>
              <a:t>chantable</a:t>
            </a:r>
            <a:r>
              <a:rPr lang="en-US" sz="1600" dirty="0">
                <a:solidFill>
                  <a:schemeClr val="accent1">
                    <a:lumMod val="75000"/>
                  </a:schemeClr>
                </a:solidFill>
              </a:rPr>
              <a:t> </a:t>
            </a:r>
            <a:r>
              <a:rPr lang="en-US" sz="1600" dirty="0" smtClean="0">
                <a:solidFill>
                  <a:schemeClr val="accent1">
                    <a:lumMod val="75000"/>
                  </a:schemeClr>
                </a:solidFill>
              </a:rPr>
              <a:t>translation,  </a:t>
            </a:r>
            <a:r>
              <a:rPr lang="en-US" sz="1600" dirty="0">
                <a:solidFill>
                  <a:schemeClr val="accent1">
                    <a:lumMod val="75000"/>
                  </a:schemeClr>
                </a:solidFill>
              </a:rPr>
              <a:t>additionally checked against the Tibetan and for euphony by the staff of the FPMT Education Department with the assistance of Ven. George </a:t>
            </a:r>
            <a:r>
              <a:rPr lang="en-US" sz="1600" dirty="0" err="1">
                <a:solidFill>
                  <a:schemeClr val="accent1">
                    <a:lumMod val="75000"/>
                  </a:schemeClr>
                </a:solidFill>
              </a:rPr>
              <a:t>Churinoff</a:t>
            </a:r>
            <a:r>
              <a:rPr lang="en-US" sz="1600" dirty="0">
                <a:solidFill>
                  <a:schemeClr val="accent1">
                    <a:lumMod val="75000"/>
                  </a:schemeClr>
                </a:solidFill>
              </a:rPr>
              <a:t>, January 2001</a:t>
            </a:r>
            <a:r>
              <a:rPr lang="en-US" sz="1600" dirty="0" smtClean="0">
                <a:solidFill>
                  <a:schemeClr val="accent1">
                    <a:lumMod val="75000"/>
                  </a:schemeClr>
                </a:solidFill>
              </a:rPr>
              <a:t>. </a:t>
            </a:r>
          </a:p>
          <a:p>
            <a:r>
              <a:rPr lang="en-US" sz="1600" dirty="0" smtClean="0">
                <a:solidFill>
                  <a:schemeClr val="accent1">
                    <a:lumMod val="75000"/>
                  </a:schemeClr>
                </a:solidFill>
              </a:rPr>
              <a:t>This PPT format was created by </a:t>
            </a:r>
            <a:r>
              <a:rPr lang="en-US" sz="1600" dirty="0" err="1" smtClean="0">
                <a:solidFill>
                  <a:schemeClr val="accent1">
                    <a:lumMod val="75000"/>
                  </a:schemeClr>
                </a:solidFill>
              </a:rPr>
              <a:t>Yeshe</a:t>
            </a:r>
            <a:r>
              <a:rPr lang="en-US" sz="1600" dirty="0" smtClean="0">
                <a:solidFill>
                  <a:schemeClr val="accent1">
                    <a:lumMod val="75000"/>
                  </a:schemeClr>
                </a:solidFill>
              </a:rPr>
              <a:t> Buddhist Group, </a:t>
            </a:r>
            <a:r>
              <a:rPr lang="en-US" sz="1600" dirty="0" err="1" smtClean="0">
                <a:solidFill>
                  <a:schemeClr val="accent1">
                    <a:lumMod val="75000"/>
                  </a:schemeClr>
                </a:solidFill>
              </a:rPr>
              <a:t>Cumbria</a:t>
            </a:r>
            <a:r>
              <a:rPr lang="en-US" sz="1600" dirty="0" smtClean="0">
                <a:solidFill>
                  <a:schemeClr val="accent1">
                    <a:lumMod val="75000"/>
                  </a:schemeClr>
                </a:solidFill>
              </a:rPr>
              <a:t>, with the contribution of the Praises by </a:t>
            </a:r>
            <a:r>
              <a:rPr lang="en-US" sz="1600" dirty="0" err="1" smtClean="0">
                <a:solidFill>
                  <a:schemeClr val="accent1">
                    <a:lumMod val="75000"/>
                  </a:schemeClr>
                </a:solidFill>
              </a:rPr>
              <a:t>Tse</a:t>
            </a:r>
            <a:r>
              <a:rPr lang="en-US" sz="1600" dirty="0" smtClean="0">
                <a:solidFill>
                  <a:schemeClr val="accent1">
                    <a:lumMod val="75000"/>
                  </a:schemeClr>
                </a:solidFill>
              </a:rPr>
              <a:t> Chen Ling Center, San Francisco. Imagery courteously offered by Andy Weber.</a:t>
            </a:r>
            <a:endParaRPr lang="en-US" sz="1600" dirty="0">
              <a:solidFill>
                <a:schemeClr val="accent1">
                  <a:lumMod val="75000"/>
                </a:schemeClr>
              </a:solidFill>
            </a:endParaRPr>
          </a:p>
          <a:p>
            <a:pPr algn="ctr"/>
            <a:endParaRPr lang="en-US" sz="1600" dirty="0" smtClean="0"/>
          </a:p>
          <a:p>
            <a:pPr algn="ctr"/>
            <a:endParaRPr lang="en-US" sz="1600" dirty="0"/>
          </a:p>
          <a:p>
            <a:pPr algn="ctr"/>
            <a:endParaRPr lang="en-US" sz="2400" dirty="0" smtClean="0"/>
          </a:p>
          <a:p>
            <a:pPr algn="ctr"/>
            <a:endParaRPr lang="en-GB" sz="2400" dirty="0"/>
          </a:p>
          <a:p>
            <a:pPr algn="ctr"/>
            <a:r>
              <a:rPr lang="en-US" sz="2400" dirty="0"/>
              <a:t> </a:t>
            </a:r>
            <a:endParaRPr lang="en-GB" sz="2400" dirty="0"/>
          </a:p>
        </p:txBody>
      </p:sp>
      <p:graphicFrame>
        <p:nvGraphicFramePr>
          <p:cNvPr id="3" name="Table 2"/>
          <p:cNvGraphicFramePr>
            <a:graphicFrameLocks noGrp="1"/>
          </p:cNvGraphicFramePr>
          <p:nvPr>
            <p:extLst>
              <p:ext uri="{D42A27DB-BD31-4B8C-83A1-F6EECF244321}">
                <p14:modId xmlns:p14="http://schemas.microsoft.com/office/powerpoint/2010/main" val="3894205910"/>
              </p:ext>
            </p:extLst>
          </p:nvPr>
        </p:nvGraphicFramePr>
        <p:xfrm>
          <a:off x="92467" y="240982"/>
          <a:ext cx="11959120" cy="6567198"/>
        </p:xfrm>
        <a:graphic>
          <a:graphicData uri="http://schemas.openxmlformats.org/drawingml/2006/table">
            <a:tbl>
              <a:tblPr/>
              <a:tblGrid>
                <a:gridCol w="11959120">
                  <a:extLst>
                    <a:ext uri="{9D8B030D-6E8A-4147-A177-3AD203B41FA5}">
                      <a16:colId xmlns:a16="http://schemas.microsoft.com/office/drawing/2014/main" val="2039433941"/>
                    </a:ext>
                  </a:extLst>
                </a:gridCol>
              </a:tblGrid>
              <a:tr h="6567198">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739433342"/>
                  </a:ext>
                </a:extLst>
              </a:tr>
            </a:tbl>
          </a:graphicData>
        </a:graphic>
      </p:graphicFrame>
      <p:sp>
        <p:nvSpPr>
          <p:cNvPr id="4" name="Slide Number Placeholder 3"/>
          <p:cNvSpPr>
            <a:spLocks noGrp="1"/>
          </p:cNvSpPr>
          <p:nvPr>
            <p:ph type="sldNum" sz="quarter" idx="12"/>
          </p:nvPr>
        </p:nvSpPr>
        <p:spPr/>
        <p:txBody>
          <a:bodyPr/>
          <a:lstStyle/>
          <a:p>
            <a:fld id="{05C6B8A3-853B-4853-B188-B01C9D0372C6}" type="slidenum">
              <a:rPr lang="en-GB" smtClean="0"/>
              <a:t>82</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455" y="949231"/>
            <a:ext cx="3429471" cy="3277457"/>
          </a:xfrm>
          <a:prstGeom prst="rect">
            <a:avLst/>
          </a:prstGeom>
        </p:spPr>
      </p:pic>
    </p:spTree>
    <p:extLst>
      <p:ext uri="{BB962C8B-B14F-4D97-AF65-F5344CB8AC3E}">
        <p14:creationId xmlns:p14="http://schemas.microsoft.com/office/powerpoint/2010/main" val="3391629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85801"/>
            <a:ext cx="7138416" cy="5358376"/>
          </a:xfrm>
        </p:spPr>
        <p:txBody>
          <a:bodyPr>
            <a:normAutofit lnSpcReduction="10000"/>
          </a:bodyPr>
          <a:lstStyle/>
          <a:p>
            <a:r>
              <a:rPr lang="en-US" dirty="0" err="1">
                <a:solidFill>
                  <a:schemeClr val="tx1"/>
                </a:solidFill>
              </a:rPr>
              <a:t>ཕྱག་འཚལ་དེ་བཞིན་གཤེགས་པའི་གཙུག་ཏོར</a:t>
            </a:r>
            <a:r>
              <a:rPr lang="en-US" dirty="0">
                <a:solidFill>
                  <a:schemeClr val="tx1"/>
                </a:solidFill>
              </a:rPr>
              <a:t>། །</a:t>
            </a:r>
          </a:p>
          <a:p>
            <a:r>
              <a:rPr lang="en-US" dirty="0">
                <a:solidFill>
                  <a:schemeClr val="tx1"/>
                </a:solidFill>
              </a:rPr>
              <a:t>CHHAG TSHÄL DE ZHIN SHEG PÄI TSUG TOR</a:t>
            </a:r>
          </a:p>
          <a:p>
            <a:r>
              <a:rPr lang="en-US" b="1" dirty="0">
                <a:solidFill>
                  <a:schemeClr val="tx1"/>
                </a:solidFill>
              </a:rPr>
              <a:t>Homage! Crown of tathagatas,</a:t>
            </a:r>
            <a:endParaRPr lang="en-US" dirty="0">
              <a:solidFill>
                <a:schemeClr val="tx1"/>
              </a:solidFill>
            </a:endParaRPr>
          </a:p>
          <a:p>
            <a:r>
              <a:rPr lang="en-US" dirty="0" err="1">
                <a:solidFill>
                  <a:schemeClr val="tx1"/>
                </a:solidFill>
              </a:rPr>
              <a:t>མཐའ་ཡས་རྣམ་པར་རྒྱལ་བ་སྤྱོད་མ</a:t>
            </a:r>
            <a:r>
              <a:rPr lang="en-US" dirty="0">
                <a:solidFill>
                  <a:schemeClr val="tx1"/>
                </a:solidFill>
              </a:rPr>
              <a:t>། །</a:t>
            </a:r>
          </a:p>
          <a:p>
            <a:r>
              <a:rPr lang="en-US" dirty="0">
                <a:solidFill>
                  <a:schemeClr val="tx1"/>
                </a:solidFill>
              </a:rPr>
              <a:t>THA YÄ NAM PAR GYÄL WAR CHÖ MA</a:t>
            </a:r>
          </a:p>
          <a:p>
            <a:r>
              <a:rPr lang="en-US" b="1" dirty="0">
                <a:solidFill>
                  <a:schemeClr val="tx1"/>
                </a:solidFill>
              </a:rPr>
              <a:t>Actions triumph without limit</a:t>
            </a:r>
            <a:endParaRPr lang="en-US" dirty="0">
              <a:solidFill>
                <a:schemeClr val="tx1"/>
              </a:solidFill>
            </a:endParaRPr>
          </a:p>
          <a:p>
            <a:r>
              <a:rPr lang="en-US" dirty="0" err="1">
                <a:solidFill>
                  <a:schemeClr val="tx1"/>
                </a:solidFill>
              </a:rPr>
              <a:t>མ་ལུས་ཕ་རོལ་ཕྱིན་པ་ཐོབ་པའི</a:t>
            </a:r>
            <a:r>
              <a:rPr lang="en-US" dirty="0">
                <a:solidFill>
                  <a:schemeClr val="tx1"/>
                </a:solidFill>
              </a:rPr>
              <a:t>། །</a:t>
            </a:r>
          </a:p>
          <a:p>
            <a:r>
              <a:rPr lang="en-US" dirty="0">
                <a:solidFill>
                  <a:schemeClr val="tx1"/>
                </a:solidFill>
              </a:rPr>
              <a:t>MA LÜ PHA RÖL CHHIN PA THOB PÄI</a:t>
            </a:r>
          </a:p>
          <a:p>
            <a:r>
              <a:rPr lang="en-US" b="1" dirty="0">
                <a:solidFill>
                  <a:schemeClr val="tx1"/>
                </a:solidFill>
              </a:rPr>
              <a:t>Relied on by conquerors’ children,</a:t>
            </a:r>
            <a:endParaRPr lang="en-US" dirty="0">
              <a:solidFill>
                <a:schemeClr val="tx1"/>
              </a:solidFill>
            </a:endParaRPr>
          </a:p>
          <a:p>
            <a:r>
              <a:rPr lang="en-US" dirty="0" err="1">
                <a:solidFill>
                  <a:schemeClr val="tx1"/>
                </a:solidFill>
              </a:rPr>
              <a:t>རྒྱལ་བའི་སྲས་ཀྱིས་ཤིན་ཏུ་བསྟེན་མ</a:t>
            </a:r>
            <a:r>
              <a:rPr lang="en-US" dirty="0">
                <a:solidFill>
                  <a:schemeClr val="tx1"/>
                </a:solidFill>
              </a:rPr>
              <a:t>། །</a:t>
            </a:r>
          </a:p>
          <a:p>
            <a:r>
              <a:rPr lang="en-US" dirty="0">
                <a:solidFill>
                  <a:schemeClr val="tx1"/>
                </a:solidFill>
              </a:rPr>
              <a:t>GYÄL WÄI SÄ KYI SHIN TU TEN MA</a:t>
            </a:r>
          </a:p>
          <a:p>
            <a:r>
              <a:rPr lang="en-US" b="1" dirty="0">
                <a:solidFill>
                  <a:schemeClr val="tx1"/>
                </a:solidFill>
              </a:rPr>
              <a:t>Having reached </a:t>
            </a:r>
            <a:r>
              <a:rPr lang="en-US" b="1" dirty="0" err="1">
                <a:solidFill>
                  <a:schemeClr val="tx1"/>
                </a:solidFill>
              </a:rPr>
              <a:t>ev’ry</a:t>
            </a:r>
            <a:r>
              <a:rPr lang="en-US" b="1" dirty="0">
                <a:solidFill>
                  <a:schemeClr val="tx1"/>
                </a:solidFill>
              </a:rPr>
              <a:t> perfection!</a:t>
            </a:r>
            <a:endParaRPr lang="en-US" dirty="0">
              <a:solidFill>
                <a:schemeClr val="tx1"/>
              </a:solidFill>
            </a:endParaRPr>
          </a:p>
          <a:p>
            <a:pPr algn="l"/>
            <a:endParaRPr lang="en-US" sz="5200" dirty="0">
              <a:solidFill>
                <a:schemeClr val="tx1">
                  <a:lumMod val="95000"/>
                  <a:lumOff val="5000"/>
                </a:schemeClr>
              </a:solidFill>
            </a:endParaRPr>
          </a:p>
          <a:p>
            <a:pPr algn="l"/>
            <a:endParaRPr lang="en-US" sz="5200" dirty="0">
              <a:solidFill>
                <a:schemeClr val="tx1">
                  <a:lumMod val="95000"/>
                  <a:lumOff val="5000"/>
                </a:schemeClr>
              </a:solidFill>
            </a:endParaRPr>
          </a:p>
          <a:p>
            <a:pPr algn="l"/>
            <a:endParaRPr lang="en-US" sz="1600" dirty="0"/>
          </a:p>
        </p:txBody>
      </p:sp>
      <p:sp>
        <p:nvSpPr>
          <p:cNvPr id="6" name="Rectangle 5"/>
          <p:cNvSpPr/>
          <p:nvPr/>
        </p:nvSpPr>
        <p:spPr>
          <a:xfrm>
            <a:off x="2141806" y="381000"/>
            <a:ext cx="8077200" cy="57912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5C6B8A3-853B-4853-B188-B01C9D0372C6}" type="slidenum">
              <a:rPr lang="en-GB" smtClean="0"/>
              <a:t>9</a:t>
            </a:fld>
            <a:endParaRPr lang="en-GB"/>
          </a:p>
        </p:txBody>
      </p:sp>
    </p:spTree>
    <p:extLst>
      <p:ext uri="{BB962C8B-B14F-4D97-AF65-F5344CB8AC3E}">
        <p14:creationId xmlns:p14="http://schemas.microsoft.com/office/powerpoint/2010/main" val="1416216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TotalTime>
  <Words>12015</Words>
  <Application>Microsoft Office PowerPoint</Application>
  <PresentationFormat>Widescreen</PresentationFormat>
  <Paragraphs>1456</Paragraphs>
  <Slides>82</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Calibri Light</vt:lpstr>
      <vt:lpstr>Office Theme</vt:lpstr>
      <vt:lpstr>Short Tara Sadhana </vt:lpstr>
      <vt:lpstr>PowerPoint Presentation</vt:lpstr>
      <vt:lpstr>PowerPoint Presentation</vt:lpstr>
      <vt:lpstr>PowerPoint Presentation</vt:lpstr>
      <vt:lpstr>Praises to the 21 Taras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Praises to the 21 Taras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Praises to the 21 Taras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Tara Sadhana</dc:title>
  <dc:creator>Joey Weber</dc:creator>
  <cp:lastModifiedBy>ondy willson</cp:lastModifiedBy>
  <cp:revision>80</cp:revision>
  <dcterms:created xsi:type="dcterms:W3CDTF">2020-07-01T09:15:34Z</dcterms:created>
  <dcterms:modified xsi:type="dcterms:W3CDTF">2023-11-12T15:06:20Z</dcterms:modified>
</cp:coreProperties>
</file>